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42" r:id="rId1"/>
  </p:sldMasterIdLst>
  <p:notesMasterIdLst>
    <p:notesMasterId r:id="rId9"/>
  </p:notesMasterIdLst>
  <p:handoutMasterIdLst>
    <p:handoutMasterId r:id="rId10"/>
  </p:handoutMasterIdLst>
  <p:sldIdLst>
    <p:sldId id="792" r:id="rId2"/>
    <p:sldId id="775" r:id="rId3"/>
    <p:sldId id="785" r:id="rId4"/>
    <p:sldId id="788" r:id="rId5"/>
    <p:sldId id="791" r:id="rId6"/>
    <p:sldId id="786" r:id="rId7"/>
    <p:sldId id="790" r:id="rId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2">
          <p15:clr>
            <a:srgbClr val="A4A3A4"/>
          </p15:clr>
        </p15:guide>
        <p15:guide id="2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CC"/>
    <a:srgbClr val="FF6600"/>
    <a:srgbClr val="0000FF"/>
    <a:srgbClr val="9900FF"/>
    <a:srgbClr val="FFCC99"/>
    <a:srgbClr val="005BAC"/>
    <a:srgbClr val="005092"/>
    <a:srgbClr val="00B9EF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8" autoAdjust="0"/>
    <p:restoredTop sz="94245" autoAdjust="0"/>
  </p:normalViewPr>
  <p:slideViewPr>
    <p:cSldViewPr>
      <p:cViewPr varScale="1">
        <p:scale>
          <a:sx n="110" d="100"/>
          <a:sy n="110" d="100"/>
        </p:scale>
        <p:origin x="-78" y="-156"/>
      </p:cViewPr>
      <p:guideLst>
        <p:guide orient="horz" pos="3162"/>
        <p:guide pos="5511"/>
      </p:guideLst>
    </p:cSldViewPr>
  </p:slideViewPr>
  <p:outlineViewPr>
    <p:cViewPr>
      <p:scale>
        <a:sx n="33" d="100"/>
        <a:sy n="33" d="100"/>
      </p:scale>
      <p:origin x="0" y="44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0"/>
    </p:cViewPr>
  </p:sorterViewPr>
  <p:notesViewPr>
    <p:cSldViewPr>
      <p:cViewPr varScale="1">
        <p:scale>
          <a:sx n="48" d="100"/>
          <a:sy n="48" d="100"/>
        </p:scale>
        <p:origin x="-1661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F374D668-D138-4503-8038-BF417F93029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14343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47C3CA4-1A3F-43E3-944D-8257F97CD27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12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840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3166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076561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39281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458878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31365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08AE20-64EF-41C6-99C0-B828F52E9CFC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1548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6777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0040" y="1206388"/>
            <a:ext cx="7772400" cy="857514"/>
          </a:xfrm>
        </p:spPr>
        <p:txBody>
          <a:bodyPr>
            <a:normAutofit/>
          </a:bodyPr>
          <a:lstStyle>
            <a:lvl1pPr algn="l">
              <a:defRPr lang="zh-CN" altLang="en-US" sz="3600" b="1" i="0" kern="1200" dirty="0">
                <a:solidFill>
                  <a:srgbClr val="00549A"/>
                </a:solidFill>
                <a:latin typeface="Arial Black" pitchFamily="34" charset="0"/>
                <a:ea typeface="微软雅黑" pitchFamily="34" charset="-122"/>
                <a:cs typeface="微软雅黑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945423" y="2312523"/>
            <a:ext cx="3587021" cy="1022626"/>
          </a:xfr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None/>
              <a:defRPr lang="zh-CN" altLang="en-US" sz="2000" kern="1200" dirty="0">
                <a:solidFill>
                  <a:schemeClr val="tx1"/>
                </a:solidFill>
                <a:latin typeface="黑体" pitchFamily="2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9" name="Rectangle 37"/>
          <p:cNvSpPr>
            <a:spLocks/>
          </p:cNvSpPr>
          <p:nvPr userDrawn="1"/>
        </p:nvSpPr>
        <p:spPr bwMode="auto">
          <a:xfrm>
            <a:off x="256460" y="4767758"/>
            <a:ext cx="28753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版权所有</a:t>
            </a:r>
            <a:r>
              <a:rPr lang="en-US" altLang="zh-CN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Helvetica Neue" charset="0"/>
              </a:rPr>
              <a:t>©1993-2012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金蝶软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件（中国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）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有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限公司</a:t>
            </a:r>
          </a:p>
        </p:txBody>
      </p:sp>
      <p:sp>
        <p:nvSpPr>
          <p:cNvPr id="13" name="Text Box 2"/>
          <p:cNvSpPr txBox="1">
            <a:spLocks noChangeArrowheads="1"/>
          </p:cNvSpPr>
          <p:nvPr userDrawn="1"/>
        </p:nvSpPr>
        <p:spPr bwMode="auto">
          <a:xfrm>
            <a:off x="7558089" y="4842945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 内部公开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pic>
        <p:nvPicPr>
          <p:cNvPr id="18" name="图片 17" descr="20120325大品牌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67" y="442770"/>
            <a:ext cx="2025099" cy="504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144962" y="2321154"/>
            <a:ext cx="6371254" cy="3058908"/>
            <a:chOff x="395536" y="2897458"/>
            <a:chExt cx="4549883" cy="2184448"/>
          </a:xfrm>
        </p:grpSpPr>
        <p:pic>
          <p:nvPicPr>
            <p:cNvPr id="10" name="Picture 2" descr="C:\Users\yibo_wang\Desktop\素材\閲戣澏PPT姣嶇増瑙嗚鍏冪礌\灏忔柟鐮栦晶瑙嗗浘\PPT C-orange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897458"/>
              <a:ext cx="2122564" cy="2122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K:\201203盛世确认可用输出\PPT\素材\玻璃砖素材\PPT C Lego.png"/>
            <p:cNvPicPr>
              <a:picLocks noChangeAspect="1" noChangeArrowheads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39"/>
            <a:stretch/>
          </p:blipFill>
          <p:spPr bwMode="auto">
            <a:xfrm>
              <a:off x="1966894" y="2930672"/>
              <a:ext cx="2978525" cy="215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390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41974"/>
            <a:ext cx="8424936" cy="3852651"/>
          </a:xfr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1pPr>
            <a:lvl2pPr>
              <a:defRPr sz="18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2pPr>
            <a:lvl3pPr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3pPr>
            <a:lvl4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4pPr>
            <a:lvl5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第二级</a:t>
            </a:r>
          </a:p>
          <a:p>
            <a:pPr lvl="2"/>
            <a:r>
              <a:rPr kumimoji="1" lang="zh-CN" altLang="en-US" dirty="0" smtClean="0"/>
              <a:t>第三级</a:t>
            </a:r>
          </a:p>
          <a:p>
            <a:pPr lvl="3"/>
            <a:r>
              <a:rPr kumimoji="1" lang="zh-CN" altLang="en-US" dirty="0" smtClean="0"/>
              <a:t>第四级</a:t>
            </a:r>
          </a:p>
          <a:p>
            <a:pPr lvl="4"/>
            <a:r>
              <a:rPr kumimoji="1" lang="zh-CN" altLang="en-US" dirty="0" smtClean="0"/>
              <a:t>第五级</a:t>
            </a:r>
            <a:endParaRPr kumimoji="1"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31" y="2"/>
            <a:ext cx="7128197" cy="520095"/>
          </a:xfrm>
        </p:spPr>
        <p:txBody>
          <a:bodyPr>
            <a:normAutofit/>
          </a:bodyPr>
          <a:lstStyle>
            <a:lvl1pPr algn="l">
              <a:defRPr sz="2600" b="0" i="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060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6777" cy="5143500"/>
          </a:xfrm>
          <a:prstGeom prst="rect">
            <a:avLst/>
          </a:prstGeom>
        </p:spPr>
      </p:pic>
      <p:sp>
        <p:nvSpPr>
          <p:cNvPr id="6" name="Rectangle 4"/>
          <p:cNvSpPr>
            <a:spLocks/>
          </p:cNvSpPr>
          <p:nvPr/>
        </p:nvSpPr>
        <p:spPr bwMode="auto">
          <a:xfrm>
            <a:off x="4521567" y="1436546"/>
            <a:ext cx="217367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Goudy Old Style" pitchFamily="18" charset="0"/>
                <a:ea typeface="宋体" charset="0"/>
                <a:cs typeface="Helvetica Neue UltraLight" charset="0"/>
                <a:sym typeface="Helvetica Neue UltraLight" charset="0"/>
              </a:rPr>
              <a:t>Thanks</a:t>
            </a: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4050690" y="2190147"/>
            <a:ext cx="102111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charset="0"/>
                <a:ea typeface="宋体" charset="0"/>
                <a:cs typeface="Arial Narrow" charset="0"/>
                <a:sym typeface="Arial Narrow" charset="0"/>
              </a:rPr>
              <a:t>terima kasih</a:t>
            </a:r>
          </a:p>
        </p:txBody>
      </p:sp>
      <p:sp>
        <p:nvSpPr>
          <p:cNvPr id="8" name="Rectangle 6"/>
          <p:cNvSpPr>
            <a:spLocks/>
          </p:cNvSpPr>
          <p:nvPr/>
        </p:nvSpPr>
        <p:spPr bwMode="auto">
          <a:xfrm>
            <a:off x="3491880" y="1275606"/>
            <a:ext cx="9233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sym typeface="Arial" charset="0"/>
              </a:rPr>
              <a:t>感謝</a:t>
            </a: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5199183" y="2097810"/>
            <a:ext cx="123110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Microsoft YaHei Bold" charset="0"/>
                <a:sym typeface="Microsoft YaHei Bold" charset="0"/>
              </a:rPr>
              <a:t>谢谢</a:t>
            </a:r>
          </a:p>
        </p:txBody>
      </p:sp>
      <p:sp>
        <p:nvSpPr>
          <p:cNvPr id="10" name="Rectangle 8"/>
          <p:cNvSpPr>
            <a:spLocks/>
          </p:cNvSpPr>
          <p:nvPr/>
        </p:nvSpPr>
        <p:spPr bwMode="auto">
          <a:xfrm>
            <a:off x="5404367" y="1336086"/>
            <a:ext cx="10259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sym typeface="Arial" charset="0"/>
              </a:rPr>
              <a:t>ありがとう</a:t>
            </a:r>
          </a:p>
        </p:txBody>
      </p:sp>
      <p:sp>
        <p:nvSpPr>
          <p:cNvPr id="11" name="Rectangle 9"/>
          <p:cNvSpPr>
            <a:spLocks/>
          </p:cNvSpPr>
          <p:nvPr/>
        </p:nvSpPr>
        <p:spPr bwMode="auto">
          <a:xfrm>
            <a:off x="3491889" y="1875391"/>
            <a:ext cx="8511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宋体" charset="0"/>
                <a:cs typeface="Thonburi" charset="0"/>
                <a:sym typeface="Arial" charset="0"/>
              </a:rPr>
              <a:t>ขอบคุณ</a:t>
            </a:r>
          </a:p>
        </p:txBody>
      </p:sp>
      <p:sp>
        <p:nvSpPr>
          <p:cNvPr id="18" name="Rectangle 37"/>
          <p:cNvSpPr>
            <a:spLocks/>
          </p:cNvSpPr>
          <p:nvPr userDrawn="1"/>
        </p:nvSpPr>
        <p:spPr bwMode="auto">
          <a:xfrm>
            <a:off x="256460" y="4767758"/>
            <a:ext cx="28753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版权所有</a:t>
            </a:r>
            <a:r>
              <a:rPr lang="en-US" altLang="zh-CN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Helvetica Neue" charset="0"/>
              </a:rPr>
              <a:t>©1993-2012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金蝶软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件（中国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）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有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限公司</a:t>
            </a:r>
          </a:p>
        </p:txBody>
      </p:sp>
      <p:pic>
        <p:nvPicPr>
          <p:cNvPr id="20" name="图片 19" descr="20120325大品牌Log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3367" y="442770"/>
            <a:ext cx="2025099" cy="504000"/>
          </a:xfrm>
          <a:prstGeom prst="rect">
            <a:avLst/>
          </a:prstGeom>
        </p:spPr>
      </p:pic>
      <p:sp>
        <p:nvSpPr>
          <p:cNvPr id="21" name="Text Box 2"/>
          <p:cNvSpPr txBox="1">
            <a:spLocks noChangeArrowheads="1"/>
          </p:cNvSpPr>
          <p:nvPr userDrawn="1"/>
        </p:nvSpPr>
        <p:spPr bwMode="auto">
          <a:xfrm>
            <a:off x="7558089" y="4842945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 内部公开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144962" y="2321154"/>
            <a:ext cx="6371254" cy="3058908"/>
            <a:chOff x="395536" y="2897458"/>
            <a:chExt cx="4549883" cy="2184448"/>
          </a:xfrm>
        </p:grpSpPr>
        <p:pic>
          <p:nvPicPr>
            <p:cNvPr id="13" name="Picture 2" descr="C:\Users\yibo_wang\Desktop\素材\閲戣澏PPT姣嶇増瑙嗚鍏冪礌\灏忔柟鐮栦晶瑙嗗浘\PPT C-orange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897458"/>
              <a:ext cx="2122564" cy="2122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K:\201203盛世确认可用输出\PPT\素材\玻璃砖素材\PPT C Lego.png"/>
            <p:cNvPicPr>
              <a:picLocks noChangeAspect="1" noChangeArrowheads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39"/>
            <a:stretch/>
          </p:blipFill>
          <p:spPr bwMode="auto">
            <a:xfrm>
              <a:off x="1966894" y="2930672"/>
              <a:ext cx="2978525" cy="215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59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3528" y="757150"/>
            <a:ext cx="8408219" cy="3837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第二级</a:t>
            </a:r>
          </a:p>
          <a:p>
            <a:pPr lvl="2"/>
            <a:r>
              <a:rPr kumimoji="1" lang="zh-CN" altLang="en-US" dirty="0" smtClean="0"/>
              <a:t>第三级</a:t>
            </a:r>
            <a:endParaRPr kumimoji="1" lang="en-US" altLang="zh-CN" dirty="0" smtClean="0"/>
          </a:p>
          <a:p>
            <a:pPr lvl="3"/>
            <a:r>
              <a:rPr kumimoji="1" lang="zh-CN" altLang="en-US" dirty="0" smtClean="0"/>
              <a:t>第四级</a:t>
            </a:r>
            <a:endParaRPr kumimoji="1" lang="en-US" altLang="zh-CN" dirty="0" smtClean="0"/>
          </a:p>
          <a:p>
            <a:pPr lvl="4"/>
            <a:r>
              <a:rPr kumimoji="1"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E859-18DA-AA47-857F-8A8E3938ED6C}" type="datetimeFigureOut">
              <a:rPr kumimoji="1" lang="zh-CN" altLang="en-US" smtClean="0"/>
              <a:pPr/>
              <a:t>2013-11-07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pic>
        <p:nvPicPr>
          <p:cNvPr id="12" name="图片 11" descr="卷页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"/>
            <a:ext cx="9144000" cy="520095"/>
          </a:xfrm>
          <a:prstGeom prst="rect">
            <a:avLst/>
          </a:prstGeom>
          <a:effectLst>
            <a:outerShdw blurRad="50800" dist="38100" dir="60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228188" y="4823473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④内</a:t>
            </a: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23529" y="2"/>
            <a:ext cx="7108327" cy="520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532443" y="4800206"/>
            <a:ext cx="5128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</a:t>
            </a:r>
            <a:fld id="{FED1A94F-D130-4010-A83B-0DB519D7607E}" type="slidenum">
              <a:rPr lang="en-US" altLang="zh-CN" sz="900" b="1" i="0" kern="1200" spc="0" baseline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pPr/>
              <a:t>‹#›</a:t>
            </a:fld>
            <a:endParaRPr lang="zh-CN" altLang="en-US" sz="900" b="1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pic>
        <p:nvPicPr>
          <p:cNvPr id="18" name="图片 17" descr="0310金蝶品牌下属logo-00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3" t="8816" r="33315" b="79649"/>
          <a:stretch/>
        </p:blipFill>
        <p:spPr>
          <a:xfrm>
            <a:off x="7583996" y="116050"/>
            <a:ext cx="1097755" cy="2880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7452322" y="4587975"/>
            <a:ext cx="1229429" cy="600670"/>
            <a:chOff x="6559883" y="4147099"/>
            <a:chExt cx="2316937" cy="1132002"/>
          </a:xfrm>
        </p:grpSpPr>
        <p:pic>
          <p:nvPicPr>
            <p:cNvPr id="20" name="图片 19" descr="PPT C Lego.pn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66006" y="4172857"/>
              <a:ext cx="1510814" cy="1106244"/>
            </a:xfrm>
            <a:prstGeom prst="rect">
              <a:avLst/>
            </a:prstGeom>
          </p:spPr>
        </p:pic>
        <p:pic>
          <p:nvPicPr>
            <p:cNvPr id="21" name="图片 20" descr="PPT C-orange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9883" y="4147099"/>
              <a:ext cx="1106244" cy="11062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199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3" r:id="rId1"/>
    <p:sldLayoutId id="2147484544" r:id="rId2"/>
    <p:sldLayoutId id="2147484545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lang="zh-CN" altLang="en-US" sz="2600" b="0" i="0" kern="1200" dirty="0">
          <a:solidFill>
            <a:schemeClr val="tx1"/>
          </a:solidFill>
          <a:latin typeface="微软雅黑"/>
          <a:ea typeface="微软雅黑"/>
          <a:cs typeface="+mj-cs"/>
        </a:defRPr>
      </a:lvl1pPr>
    </p:titleStyle>
    <p:bodyStyle>
      <a:lvl1pPr marL="342900" indent="-342900" algn="l" defTabSz="457200" rtl="0" eaLnBrk="1" fontAlgn="base" latinLnBrk="0" hangingPunct="1">
        <a:spcBef>
          <a:spcPct val="20000"/>
        </a:spcBef>
        <a:spcAft>
          <a:spcPct val="0"/>
        </a:spcAft>
        <a:buFontTx/>
        <a:buBlip>
          <a:blip r:embed="rId9"/>
        </a:buBlip>
        <a:defRPr kumimoji="1" lang="zh-CN" altLang="en-US" sz="24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1pPr>
      <a:lvl2pPr marL="742950" indent="-28575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–"/>
        <a:defRPr kumimoji="1" lang="zh-CN" altLang="en-US" sz="20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2pPr>
      <a:lvl3pPr marL="11430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•"/>
        <a:defRPr kumimoji="1" lang="zh-CN" altLang="en-US" sz="18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3pPr>
      <a:lvl4pPr marL="16002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–"/>
        <a:defRPr kumimoji="1" lang="zh-CN" altLang="en-US" sz="18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4pPr>
      <a:lvl5pPr marL="20574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»"/>
        <a:defRPr kumimoji="1" lang="zh-CN" altLang="en-US" sz="1800" b="0" i="0" kern="1200" dirty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43042" y="1214428"/>
            <a:ext cx="64780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>
                <a:solidFill>
                  <a:srgbClr val="00549A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金蝶</a:t>
            </a:r>
            <a:r>
              <a:rPr kumimoji="1" lang="en-US" altLang="zh-CN" sz="3600" b="1" dirty="0" smtClean="0">
                <a:solidFill>
                  <a:srgbClr val="00549A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KIS</a:t>
            </a:r>
            <a:r>
              <a:rPr kumimoji="1" lang="zh-CN" altLang="en-US" sz="3600" b="1" dirty="0" smtClean="0">
                <a:solidFill>
                  <a:srgbClr val="00549A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网络直连工具使用说明</a:t>
            </a:r>
            <a:endParaRPr kumimoji="1" lang="zh-CN" altLang="en-US" sz="3600" b="1" dirty="0">
              <a:solidFill>
                <a:srgbClr val="00549A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6150" y="1995686"/>
            <a:ext cx="370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FOR</a:t>
            </a:r>
            <a:r>
              <a:rPr kumimoji="1" lang="zh-CN" altLang="en-US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金蝶</a:t>
            </a:r>
            <a:r>
              <a:rPr kumimoji="1" lang="en-US" altLang="zh-CN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KIS</a:t>
            </a:r>
            <a:r>
              <a:rPr kumimoji="1" lang="zh-CN" altLang="en-US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专业版零售应用包</a:t>
            </a:r>
            <a:endParaRPr kumimoji="1" lang="zh-CN" altLang="en-US" b="1" dirty="0">
              <a:solidFill>
                <a:srgbClr val="FFC000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2152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2000" b="1" dirty="0" smtClean="0"/>
              <a:t>服务器端</a:t>
            </a:r>
            <a:r>
              <a:rPr lang="zh-CN" altLang="en-US" sz="2000" b="1" dirty="0" smtClean="0"/>
              <a:t>安装部署</a:t>
            </a:r>
            <a:endParaRPr lang="zh-CN" altLang="en-US" sz="2000" b="1" dirty="0"/>
          </a:p>
        </p:txBody>
      </p:sp>
      <p:sp>
        <p:nvSpPr>
          <p:cNvPr id="26" name="矩形 25"/>
          <p:cNvSpPr/>
          <p:nvPr/>
        </p:nvSpPr>
        <p:spPr>
          <a:xfrm>
            <a:off x="547936" y="995958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  <a:endParaRPr lang="zh-CN" altLang="en-US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7664" y="995958"/>
            <a:ext cx="44165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服务器端安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，先在专业版上安装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零售应用包，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启动路径，</a:t>
            </a:r>
            <a:endParaRPr lang="en-US" altLang="zh-CN" sz="1200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专业版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网络直接工具服务器</a:t>
            </a:r>
            <a:endParaRPr lang="en-US" altLang="zh-CN" sz="1200" dirty="0" smtClean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如下图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2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3203848" y="4731990"/>
            <a:ext cx="180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使用</a:t>
            </a:r>
            <a:r>
              <a:rPr lang="en-US" altLang="zh-CN" sz="1200" b="1" dirty="0" smtClean="0">
                <a:solidFill>
                  <a:schemeClr val="bg1">
                    <a:lumMod val="75000"/>
                  </a:schemeClr>
                </a:solidFill>
              </a:rPr>
              <a:t>KIS</a:t>
            </a:r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店铺标准版举例</a:t>
            </a:r>
            <a:endParaRPr lang="zh-CN" altLang="en-US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1626478"/>
            <a:ext cx="6391275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58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2000" b="1" dirty="0"/>
              <a:t>安装部署</a:t>
            </a:r>
            <a:endParaRPr lang="zh-CN" altLang="en-US" sz="2000" b="1" dirty="0"/>
          </a:p>
        </p:txBody>
      </p:sp>
      <p:sp>
        <p:nvSpPr>
          <p:cNvPr id="2" name="矩形 1"/>
          <p:cNvSpPr/>
          <p:nvPr/>
        </p:nvSpPr>
        <p:spPr>
          <a:xfrm>
            <a:off x="552128" y="993701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  <a:endParaRPr lang="zh-CN" altLang="en-US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64855" y="993701"/>
            <a:ext cx="48013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服务器授权，首次使用需要授权，授权时需要输入授权码进行激活；</a:t>
            </a:r>
            <a:endParaRPr lang="zh-CN" altLang="en-US" sz="1200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393811"/>
            <a:ext cx="48006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510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2000" b="1" dirty="0" smtClean="0"/>
              <a:t>客户端安</a:t>
            </a:r>
            <a:r>
              <a:rPr lang="zh-CN" altLang="en-US" sz="2000" b="1" dirty="0"/>
              <a:t>装部署</a:t>
            </a:r>
            <a:endParaRPr lang="zh-CN" altLang="en-US" sz="2000" b="1" dirty="0"/>
          </a:p>
        </p:txBody>
      </p:sp>
      <p:sp>
        <p:nvSpPr>
          <p:cNvPr id="26" name="矩形 25"/>
          <p:cNvSpPr/>
          <p:nvPr/>
        </p:nvSpPr>
        <p:spPr>
          <a:xfrm>
            <a:off x="547936" y="995958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  <a:endParaRPr lang="zh-CN" altLang="en-US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47664" y="995958"/>
            <a:ext cx="39517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客户端安装，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专业版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启动路径，</a:t>
            </a:r>
            <a:endParaRPr lang="en-US" altLang="zh-CN" sz="1200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专业版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POS&gt;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网络直连工具客户端</a:t>
            </a:r>
            <a:endParaRPr lang="en-US" altLang="zh-CN" sz="1200" dirty="0" smtClean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如下图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2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3203848" y="4731990"/>
            <a:ext cx="180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使用</a:t>
            </a:r>
            <a:r>
              <a:rPr lang="en-US" altLang="zh-CN" sz="1200" b="1" dirty="0" smtClean="0">
                <a:solidFill>
                  <a:schemeClr val="bg1">
                    <a:lumMod val="75000"/>
                  </a:schemeClr>
                </a:solidFill>
              </a:rPr>
              <a:t>KIS</a:t>
            </a:r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店铺标准版举例</a:t>
            </a:r>
            <a:endParaRPr lang="zh-CN" altLang="en-US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240" y="1644005"/>
            <a:ext cx="6214640" cy="3087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73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2000" b="1" dirty="0"/>
              <a:t>客户端安装部署</a:t>
            </a:r>
            <a:endParaRPr lang="zh-CN" altLang="en-US" sz="2000" b="1" dirty="0"/>
          </a:p>
        </p:txBody>
      </p:sp>
      <p:sp>
        <p:nvSpPr>
          <p:cNvPr id="2" name="矩形 1"/>
          <p:cNvSpPr/>
          <p:nvPr/>
        </p:nvSpPr>
        <p:spPr>
          <a:xfrm>
            <a:off x="552128" y="993701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  <a:endParaRPr lang="zh-CN" altLang="en-US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64855" y="993701"/>
            <a:ext cx="46474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客户端授权，首次使用也需要授权，授权时</a:t>
            </a:r>
            <a:r>
              <a:rPr lang="zh-CN" altLang="en-US" sz="1200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输入授权码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与服务器上</a:t>
            </a:r>
            <a:endParaRPr lang="en-US" altLang="zh-CN" sz="1200" dirty="0" smtClean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200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的授权码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相同；</a:t>
            </a:r>
            <a:endParaRPr lang="zh-CN" altLang="en-US" sz="1200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31150"/>
            <a:ext cx="4810125" cy="338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29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r>
              <a:rPr lang="zh-CN" altLang="en-US" sz="2000" b="1" dirty="0" smtClean="0"/>
              <a:t>使用直连工具</a:t>
            </a:r>
            <a:endParaRPr lang="zh-CN" altLang="en-US" sz="2000" b="1" dirty="0"/>
          </a:p>
        </p:txBody>
      </p:sp>
      <p:sp>
        <p:nvSpPr>
          <p:cNvPr id="26" name="矩形 25"/>
          <p:cNvSpPr/>
          <p:nvPr/>
        </p:nvSpPr>
        <p:spPr>
          <a:xfrm>
            <a:off x="547936" y="995958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dirty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</a:t>
            </a:r>
            <a:endParaRPr lang="zh-CN" altLang="en-US" b="0" i="0" dirty="0">
              <a:solidFill>
                <a:srgbClr val="61616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72047" y="995958"/>
            <a:ext cx="5360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专业版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设置如下图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1200" dirty="0" smtClean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首先勾选使用金蝶</a:t>
            </a:r>
            <a:r>
              <a:rPr lang="en-US" altLang="zh-CN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网络直连工具，然后点击连接服务器。</a:t>
            </a:r>
            <a:endParaRPr lang="en-US" altLang="zh-CN" sz="12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客户端和服务器在同一个局域网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内，则不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使用金蝶</a:t>
            </a:r>
            <a:r>
              <a:rPr lang="en-US" altLang="zh-CN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KIS</a:t>
            </a:r>
            <a:r>
              <a:rPr lang="zh-CN" altLang="en-US" sz="1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网络直连工具</a:t>
            </a:r>
            <a:endParaRPr lang="en-US" altLang="zh-CN" sz="12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27"/>
          <p:cNvSpPr txBox="1"/>
          <p:nvPr/>
        </p:nvSpPr>
        <p:spPr>
          <a:xfrm>
            <a:off x="2777147" y="4851790"/>
            <a:ext cx="1800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使用</a:t>
            </a:r>
            <a:r>
              <a:rPr lang="en-US" altLang="zh-CN" sz="1200" b="1" dirty="0" smtClean="0">
                <a:solidFill>
                  <a:schemeClr val="bg1">
                    <a:lumMod val="75000"/>
                  </a:schemeClr>
                </a:solidFill>
              </a:rPr>
              <a:t>KIS</a:t>
            </a:r>
            <a:r>
              <a:rPr lang="zh-CN" altLang="en-US" sz="1200" b="1" dirty="0" smtClean="0">
                <a:solidFill>
                  <a:schemeClr val="bg1">
                    <a:lumMod val="75000"/>
                  </a:schemeClr>
                </a:solidFill>
              </a:rPr>
              <a:t>店铺标准版举例</a:t>
            </a:r>
            <a:endParaRPr lang="zh-CN" altLang="en-US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707654"/>
            <a:ext cx="3648075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453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80107" y="2"/>
            <a:ext cx="7128197" cy="520095"/>
          </a:xfrm>
        </p:spPr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zh-CN" altLang="en-US" sz="2000" b="1" dirty="0" smtClean="0"/>
              <a:t>如何</a:t>
            </a:r>
            <a:r>
              <a:rPr lang="zh-CN" altLang="en-US" sz="2000" b="1" dirty="0" smtClean="0"/>
              <a:t>购买</a:t>
            </a:r>
            <a:endParaRPr lang="zh-CN" altLang="en-US" sz="20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80107" y="771551"/>
            <a:ext cx="8352333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方式</a:t>
            </a:r>
            <a:r>
              <a:rPr lang="zh-CN" altLang="en-US" sz="1400" dirty="0"/>
              <a:t>一：直接在产品中购买</a:t>
            </a:r>
            <a:r>
              <a:rPr lang="en-US" altLang="zh-CN" sz="1400" dirty="0"/>
              <a:t>,</a:t>
            </a:r>
            <a:r>
              <a:rPr lang="zh-CN" altLang="en-US" sz="1400" dirty="0"/>
              <a:t>在线购买后系统会自动发送授权邮件给您，收到授权码激活就可以正常使用</a:t>
            </a:r>
            <a:endParaRPr lang="en-US" altLang="zh-CN" sz="14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 smtClean="0"/>
              <a:t>方式二：伙伴可以通过</a:t>
            </a:r>
            <a:r>
              <a:rPr lang="en-US" altLang="zh-CN" sz="1400" dirty="0" smtClean="0"/>
              <a:t>MOP</a:t>
            </a:r>
            <a:r>
              <a:rPr lang="zh-CN" altLang="en-US" sz="1400" dirty="0" smtClean="0"/>
              <a:t>订货购买</a:t>
            </a:r>
            <a:endParaRPr lang="zh-CN" altLang="en-US" sz="1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315" y="1302465"/>
            <a:ext cx="4810125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7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kingdee">
      <a:dk1>
        <a:srgbClr val="000000"/>
      </a:dk1>
      <a:lt1>
        <a:srgbClr val="FFFFFF"/>
      </a:lt1>
      <a:dk2>
        <a:srgbClr val="000000"/>
      </a:dk2>
      <a:lt2>
        <a:srgbClr val="404040"/>
      </a:lt2>
      <a:accent1>
        <a:srgbClr val="0060C0"/>
      </a:accent1>
      <a:accent2>
        <a:srgbClr val="003B76"/>
      </a:accent2>
      <a:accent3>
        <a:srgbClr val="FFFFFF"/>
      </a:accent3>
      <a:accent4>
        <a:srgbClr val="000000"/>
      </a:accent4>
      <a:accent5>
        <a:srgbClr val="AAB6DC"/>
      </a:accent5>
      <a:accent6>
        <a:srgbClr val="00356A"/>
      </a:accent6>
      <a:hlink>
        <a:srgbClr val="FF9900"/>
      </a:hlink>
      <a:folHlink>
        <a:srgbClr val="CC00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40335</TotalTime>
  <Words>270</Words>
  <Application>Microsoft Office PowerPoint</Application>
  <PresentationFormat>全屏显示(16:9)</PresentationFormat>
  <Paragraphs>37</Paragraphs>
  <Slides>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服务器端安装部署</vt:lpstr>
      <vt:lpstr>安装部署</vt:lpstr>
      <vt:lpstr>客户端安装部署</vt:lpstr>
      <vt:lpstr>客户端安装部署</vt:lpstr>
      <vt:lpstr>使用直连工具</vt:lpstr>
      <vt:lpstr>如何购买</vt:lpstr>
    </vt:vector>
  </TitlesOfParts>
  <Company>市场部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金蝶国际软件集团介绍</dc:title>
  <dc:creator>Kingdee</dc:creator>
  <cp:lastModifiedBy>rickey_liu</cp:lastModifiedBy>
  <cp:revision>2813</cp:revision>
  <dcterms:created xsi:type="dcterms:W3CDTF">2005-02-25T05:47:44Z</dcterms:created>
  <dcterms:modified xsi:type="dcterms:W3CDTF">2013-11-07T06:20:00Z</dcterms:modified>
</cp:coreProperties>
</file>