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542" r:id="rId1"/>
  </p:sldMasterIdLst>
  <p:notesMasterIdLst>
    <p:notesMasterId r:id="rId13"/>
  </p:notesMasterIdLst>
  <p:handoutMasterIdLst>
    <p:handoutMasterId r:id="rId14"/>
  </p:handoutMasterIdLst>
  <p:sldIdLst>
    <p:sldId id="874" r:id="rId2"/>
    <p:sldId id="1207" r:id="rId3"/>
    <p:sldId id="1215" r:id="rId4"/>
    <p:sldId id="1273" r:id="rId5"/>
    <p:sldId id="1276" r:id="rId6"/>
    <p:sldId id="1277" r:id="rId7"/>
    <p:sldId id="1278" r:id="rId8"/>
    <p:sldId id="1280" r:id="rId9"/>
    <p:sldId id="1281" r:id="rId10"/>
    <p:sldId id="1283" r:id="rId11"/>
    <p:sldId id="284" r:id="rId1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宋体" charset="-122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62">
          <p15:clr>
            <a:srgbClr val="A4A3A4"/>
          </p15:clr>
        </p15:guide>
        <p15:guide id="2" pos="551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才俊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996633"/>
    <a:srgbClr val="333300"/>
    <a:srgbClr val="FFCC66"/>
    <a:srgbClr val="6666FF"/>
    <a:srgbClr val="3399FF"/>
    <a:srgbClr val="99CCFF"/>
    <a:srgbClr val="0000FF"/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85538" autoAdjust="0"/>
  </p:normalViewPr>
  <p:slideViewPr>
    <p:cSldViewPr>
      <p:cViewPr varScale="1">
        <p:scale>
          <a:sx n="103" d="100"/>
          <a:sy n="103" d="100"/>
        </p:scale>
        <p:origin x="-198" y="-90"/>
      </p:cViewPr>
      <p:guideLst>
        <p:guide orient="horz" pos="3162"/>
        <p:guide pos="5511"/>
      </p:guideLst>
    </p:cSldViewPr>
  </p:slideViewPr>
  <p:outlineViewPr>
    <p:cViewPr>
      <p:scale>
        <a:sx n="33" d="100"/>
        <a:sy n="33" d="100"/>
      </p:scale>
      <p:origin x="0" y="5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1661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16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16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F374D668-D138-4503-8038-BF417F93029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143437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447C3CA4-1A3F-43E3-944D-8257F97CD276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61224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7C3CA4-1A3F-43E3-944D-8257F97CD276}" type="slidenum">
              <a:rPr lang="en-US" altLang="zh-CN" smtClean="0"/>
              <a:pPr>
                <a:defRPr/>
              </a:pPr>
              <a:t>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00840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7C3CA4-1A3F-43E3-944D-8257F97CD276}" type="slidenum">
              <a:rPr lang="en-US" altLang="zh-CN" smtClean="0"/>
              <a:pPr>
                <a:defRPr/>
              </a:pPr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07590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7C3CA4-1A3F-43E3-944D-8257F97CD276}" type="slidenum">
              <a:rPr lang="en-US" altLang="zh-CN" smtClean="0"/>
              <a:pPr>
                <a:defRPr/>
              </a:pPr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08827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6777" cy="51435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60040" y="1206388"/>
            <a:ext cx="7772400" cy="857514"/>
          </a:xfrm>
        </p:spPr>
        <p:txBody>
          <a:bodyPr>
            <a:normAutofit/>
          </a:bodyPr>
          <a:lstStyle>
            <a:lvl1pPr algn="l">
              <a:defRPr lang="zh-CN" altLang="en-US" sz="3600" b="1" i="0" kern="1200" dirty="0">
                <a:solidFill>
                  <a:srgbClr val="00549A"/>
                </a:solidFill>
                <a:latin typeface="Arial Black" pitchFamily="34" charset="0"/>
                <a:ea typeface="微软雅黑" pitchFamily="34" charset="-122"/>
                <a:cs typeface="微软雅黑"/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945425" y="2312523"/>
            <a:ext cx="3587021" cy="1022626"/>
          </a:xfr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itchFamily="2" charset="2"/>
              <a:buNone/>
              <a:defRPr lang="zh-CN" altLang="en-US" sz="2000" kern="1200" dirty="0">
                <a:solidFill>
                  <a:schemeClr val="tx1"/>
                </a:solidFill>
                <a:latin typeface="黑体" pitchFamily="2" charset="-122"/>
                <a:ea typeface="微软雅黑" pitchFamily="34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dirty="0" smtClean="0"/>
              <a:t>单击此处编辑母版副标题样式</a:t>
            </a:r>
            <a:endParaRPr kumimoji="1" lang="zh-CN" altLang="en-US" dirty="0"/>
          </a:p>
        </p:txBody>
      </p:sp>
      <p:sp>
        <p:nvSpPr>
          <p:cNvPr id="9" name="Rectangle 37"/>
          <p:cNvSpPr>
            <a:spLocks/>
          </p:cNvSpPr>
          <p:nvPr userDrawn="1"/>
        </p:nvSpPr>
        <p:spPr bwMode="auto">
          <a:xfrm>
            <a:off x="256460" y="4767760"/>
            <a:ext cx="287538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版权所有</a:t>
            </a:r>
            <a:r>
              <a:rPr lang="en-US" altLang="zh-CN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Helvetica Neue" charset="0"/>
              </a:rPr>
              <a:t>©1993-2012</a:t>
            </a:r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金蝶软</a:t>
            </a:r>
            <a:r>
              <a:rPr lang="zh-CN" altLang="en-US" sz="900" b="0" i="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件（中国</a:t>
            </a:r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）</a:t>
            </a:r>
            <a:r>
              <a:rPr lang="zh-CN" altLang="en-US" sz="900" b="0" i="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有</a:t>
            </a:r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限公司</a:t>
            </a:r>
          </a:p>
        </p:txBody>
      </p:sp>
      <p:sp>
        <p:nvSpPr>
          <p:cNvPr id="13" name="Text Box 2"/>
          <p:cNvSpPr txBox="1">
            <a:spLocks noChangeArrowheads="1"/>
          </p:cNvSpPr>
          <p:nvPr userDrawn="1"/>
        </p:nvSpPr>
        <p:spPr bwMode="auto">
          <a:xfrm>
            <a:off x="7558096" y="4842946"/>
            <a:ext cx="1622425" cy="249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>
              <a:lnSpc>
                <a:spcPts val="1400"/>
              </a:lnSpc>
            </a:pPr>
            <a:r>
              <a:rPr lang="zh-CN" altLang="en-US" sz="900" b="0" i="0" kern="120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④ 内部公开 请勿外传</a:t>
            </a:r>
            <a:endParaRPr lang="zh-CN" altLang="zh-CN" sz="900" b="0" i="0" kern="1200" spc="0" baseline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  <p:pic>
        <p:nvPicPr>
          <p:cNvPr id="18" name="图片 17" descr="20120325大品牌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382" y="442770"/>
            <a:ext cx="2025099" cy="504000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144962" y="2321156"/>
            <a:ext cx="6371254" cy="3058908"/>
            <a:chOff x="395536" y="2897458"/>
            <a:chExt cx="4549883" cy="2184448"/>
          </a:xfrm>
        </p:grpSpPr>
        <p:pic>
          <p:nvPicPr>
            <p:cNvPr id="10" name="Picture 2" descr="C:\Users\yibo_wang\Desktop\素材\閲戣澏PPT姣嶇増瑙嗚鍏冪礌\灏忔柟鐮栦晶瑙嗗浘\PPT C-orange.png"/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897458"/>
              <a:ext cx="2122564" cy="21225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7" descr="K:\201203盛世确认可用输出\PPT\素材\玻璃砖素材\PPT C Lego.png"/>
            <p:cNvPicPr>
              <a:picLocks noChangeAspect="1" noChangeArrowheads="1"/>
            </p:cNvPicPr>
            <p:nvPr userDrawn="1"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966894" y="2930672"/>
              <a:ext cx="2978525" cy="2151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3904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741977"/>
            <a:ext cx="8424936" cy="3852651"/>
          </a:xfr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2"/>
              </a:buBlip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1pPr>
            <a:lvl2pPr>
              <a:defRPr sz="18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2pPr>
            <a:lvl3pPr>
              <a:defRPr sz="16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3pPr>
            <a:lvl4pPr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4pPr>
            <a:lvl5pPr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defRPr>
            </a:lvl5pPr>
          </a:lstStyle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第二级</a:t>
            </a:r>
          </a:p>
          <a:p>
            <a:pPr lvl="2"/>
            <a:r>
              <a:rPr kumimoji="1" lang="zh-CN" altLang="en-US" dirty="0" smtClean="0"/>
              <a:t>第三级</a:t>
            </a:r>
          </a:p>
          <a:p>
            <a:pPr lvl="3"/>
            <a:r>
              <a:rPr kumimoji="1" lang="zh-CN" altLang="en-US" dirty="0" smtClean="0"/>
              <a:t>第四级</a:t>
            </a:r>
          </a:p>
          <a:p>
            <a:pPr lvl="4"/>
            <a:r>
              <a:rPr kumimoji="1" lang="zh-CN" altLang="en-US" dirty="0" smtClean="0"/>
              <a:t>第五级</a:t>
            </a:r>
            <a:endParaRPr kumimoji="1"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46" y="5"/>
            <a:ext cx="7128197" cy="520095"/>
          </a:xfrm>
        </p:spPr>
        <p:txBody>
          <a:bodyPr>
            <a:normAutofit/>
          </a:bodyPr>
          <a:lstStyle>
            <a:lvl1pPr algn="l">
              <a:defRPr sz="2600" b="0" i="0">
                <a:latin typeface="微软雅黑"/>
                <a:ea typeface="微软雅黑"/>
                <a:cs typeface="微软雅黑"/>
              </a:defRPr>
            </a:lvl1pPr>
          </a:lstStyle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060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6777" cy="5143500"/>
          </a:xfrm>
          <a:prstGeom prst="rect">
            <a:avLst/>
          </a:prstGeom>
        </p:spPr>
      </p:pic>
      <p:sp>
        <p:nvSpPr>
          <p:cNvPr id="6" name="Rectangle 4"/>
          <p:cNvSpPr>
            <a:spLocks/>
          </p:cNvSpPr>
          <p:nvPr/>
        </p:nvSpPr>
        <p:spPr bwMode="auto">
          <a:xfrm>
            <a:off x="4521567" y="1436546"/>
            <a:ext cx="181179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altLang="zh-CN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Goudy Old Style" pitchFamily="18" charset="0"/>
                <a:ea typeface="宋体" charset="0"/>
                <a:cs typeface="Helvetica Neue UltraLight" charset="0"/>
                <a:sym typeface="Helvetica Neue UltraLight" charset="0"/>
              </a:rPr>
              <a:t>Thanks</a:t>
            </a:r>
          </a:p>
        </p:txBody>
      </p:sp>
      <p:sp>
        <p:nvSpPr>
          <p:cNvPr id="7" name="Rectangle 5"/>
          <p:cNvSpPr>
            <a:spLocks/>
          </p:cNvSpPr>
          <p:nvPr/>
        </p:nvSpPr>
        <p:spPr bwMode="auto">
          <a:xfrm>
            <a:off x="4050738" y="2190149"/>
            <a:ext cx="102048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Narrow" charset="0"/>
                <a:ea typeface="宋体" charset="0"/>
                <a:cs typeface="Arial Narrow" charset="0"/>
                <a:sym typeface="Arial Narrow" charset="0"/>
              </a:rPr>
              <a:t>terima kasih</a:t>
            </a:r>
          </a:p>
        </p:txBody>
      </p:sp>
      <p:sp>
        <p:nvSpPr>
          <p:cNvPr id="8" name="Rectangle 6"/>
          <p:cNvSpPr>
            <a:spLocks/>
          </p:cNvSpPr>
          <p:nvPr/>
        </p:nvSpPr>
        <p:spPr bwMode="auto">
          <a:xfrm>
            <a:off x="3491880" y="1275606"/>
            <a:ext cx="92333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sym typeface="Arial" charset="0"/>
              </a:rPr>
              <a:t>感謝</a:t>
            </a:r>
          </a:p>
        </p:txBody>
      </p:sp>
      <p:sp>
        <p:nvSpPr>
          <p:cNvPr id="9" name="Rectangle 7"/>
          <p:cNvSpPr>
            <a:spLocks/>
          </p:cNvSpPr>
          <p:nvPr/>
        </p:nvSpPr>
        <p:spPr bwMode="auto">
          <a:xfrm>
            <a:off x="5199183" y="2097810"/>
            <a:ext cx="123110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Microsoft YaHei Bold" charset="0"/>
                <a:sym typeface="Microsoft YaHei Bold" charset="0"/>
              </a:rPr>
              <a:t>谢谢</a:t>
            </a:r>
          </a:p>
        </p:txBody>
      </p:sp>
      <p:sp>
        <p:nvSpPr>
          <p:cNvPr id="10" name="Rectangle 8"/>
          <p:cNvSpPr>
            <a:spLocks/>
          </p:cNvSpPr>
          <p:nvPr/>
        </p:nvSpPr>
        <p:spPr bwMode="auto">
          <a:xfrm>
            <a:off x="5404367" y="1336122"/>
            <a:ext cx="102592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sym typeface="Arial" charset="0"/>
              </a:rPr>
              <a:t>ありがとう</a:t>
            </a:r>
          </a:p>
        </p:txBody>
      </p:sp>
      <p:sp>
        <p:nvSpPr>
          <p:cNvPr id="11" name="Rectangle 9"/>
          <p:cNvSpPr>
            <a:spLocks/>
          </p:cNvSpPr>
          <p:nvPr/>
        </p:nvSpPr>
        <p:spPr bwMode="auto">
          <a:xfrm>
            <a:off x="3491888" y="1875415"/>
            <a:ext cx="8360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宋体" charset="0"/>
                <a:cs typeface="Thonburi" charset="0"/>
                <a:sym typeface="Arial" charset="0"/>
              </a:rPr>
              <a:t>ขอบคุณ</a:t>
            </a:r>
          </a:p>
        </p:txBody>
      </p:sp>
      <p:sp>
        <p:nvSpPr>
          <p:cNvPr id="18" name="Rectangle 37"/>
          <p:cNvSpPr>
            <a:spLocks/>
          </p:cNvSpPr>
          <p:nvPr userDrawn="1"/>
        </p:nvSpPr>
        <p:spPr bwMode="auto">
          <a:xfrm>
            <a:off x="256460" y="4767760"/>
            <a:ext cx="287538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版权所有</a:t>
            </a:r>
            <a:r>
              <a:rPr lang="en-US" altLang="zh-CN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Helvetica Neue" charset="0"/>
              </a:rPr>
              <a:t>©1993-2012</a:t>
            </a:r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金蝶软</a:t>
            </a:r>
            <a:r>
              <a:rPr lang="zh-CN" altLang="en-US" sz="900" b="0" i="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件（中国</a:t>
            </a:r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）</a:t>
            </a:r>
            <a:r>
              <a:rPr lang="zh-CN" altLang="en-US" sz="900" b="0" i="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有</a:t>
            </a:r>
            <a:r>
              <a:rPr lang="zh-CN" altLang="en-US" sz="900" b="0" i="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  <a:sym typeface="Microsoft YaHei Bold" charset="0"/>
              </a:rPr>
              <a:t>限公司</a:t>
            </a:r>
          </a:p>
        </p:txBody>
      </p:sp>
      <p:pic>
        <p:nvPicPr>
          <p:cNvPr id="20" name="图片 19" descr="20120325大品牌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382" y="442770"/>
            <a:ext cx="2025099" cy="504000"/>
          </a:xfrm>
          <a:prstGeom prst="rect">
            <a:avLst/>
          </a:prstGeom>
        </p:spPr>
      </p:pic>
      <p:sp>
        <p:nvSpPr>
          <p:cNvPr id="21" name="Text Box 2"/>
          <p:cNvSpPr txBox="1">
            <a:spLocks noChangeArrowheads="1"/>
          </p:cNvSpPr>
          <p:nvPr userDrawn="1"/>
        </p:nvSpPr>
        <p:spPr bwMode="auto">
          <a:xfrm>
            <a:off x="7558096" y="4842946"/>
            <a:ext cx="1622425" cy="249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>
              <a:lnSpc>
                <a:spcPts val="1400"/>
              </a:lnSpc>
            </a:pPr>
            <a:r>
              <a:rPr lang="zh-CN" altLang="en-US" sz="900" b="0" i="0" kern="120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④ 内部公开 请勿外传</a:t>
            </a:r>
            <a:endParaRPr lang="zh-CN" altLang="zh-CN" sz="900" b="0" i="0" kern="1200" spc="0" baseline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144962" y="2321156"/>
            <a:ext cx="6371254" cy="3058908"/>
            <a:chOff x="395536" y="2897458"/>
            <a:chExt cx="4549883" cy="2184448"/>
          </a:xfrm>
        </p:grpSpPr>
        <p:pic>
          <p:nvPicPr>
            <p:cNvPr id="13" name="Picture 2" descr="C:\Users\yibo_wang\Desktop\素材\閲戣澏PPT姣嶇増瑙嗚鍏冪礌\灏忔柟鐮栦晶瑙嗗浘\PPT C-orange.png"/>
            <p:cNvPicPr>
              <a:picLocks noChangeAspect="1" noChangeArrowheads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897458"/>
              <a:ext cx="2122564" cy="21225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7" descr="K:\201203盛世确认可用输出\PPT\素材\玻璃砖素材\PPT C Lego.png"/>
            <p:cNvPicPr>
              <a:picLocks noChangeAspect="1" noChangeArrowheads="1"/>
            </p:cNvPicPr>
            <p:nvPr userDrawn="1"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966894" y="2930672"/>
              <a:ext cx="2978525" cy="2151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8597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3578" y="757166"/>
            <a:ext cx="8408219" cy="3837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 smtClean="0"/>
              <a:t>单击此处编辑母版文本样式</a:t>
            </a:r>
          </a:p>
          <a:p>
            <a:pPr lvl="1"/>
            <a:r>
              <a:rPr kumimoji="1" lang="zh-CN" altLang="en-US" dirty="0" smtClean="0"/>
              <a:t>第二级</a:t>
            </a:r>
          </a:p>
          <a:p>
            <a:pPr lvl="2"/>
            <a:r>
              <a:rPr kumimoji="1" lang="zh-CN" altLang="en-US" dirty="0" smtClean="0"/>
              <a:t>第三级</a:t>
            </a:r>
            <a:endParaRPr kumimoji="1" lang="en-US" altLang="zh-CN" dirty="0" smtClean="0"/>
          </a:p>
          <a:p>
            <a:pPr lvl="3"/>
            <a:r>
              <a:rPr kumimoji="1" lang="zh-CN" altLang="en-US" dirty="0" smtClean="0"/>
              <a:t>第四级</a:t>
            </a:r>
            <a:endParaRPr kumimoji="1" lang="en-US" altLang="zh-CN" dirty="0" smtClean="0"/>
          </a:p>
          <a:p>
            <a:pPr lvl="4"/>
            <a:r>
              <a:rPr kumimoji="1"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BE859-18DA-AA47-857F-8A8E3938ED6C}" type="datetimeFigureOut">
              <a:rPr kumimoji="1" lang="zh-CN" altLang="en-US" smtClean="0"/>
              <a:pPr/>
              <a:t>2014-09-30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pic>
        <p:nvPicPr>
          <p:cNvPr id="12" name="图片 11" descr="卷页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"/>
            <a:ext cx="9144000" cy="520095"/>
          </a:xfrm>
          <a:prstGeom prst="rect">
            <a:avLst/>
          </a:prstGeom>
          <a:effectLst>
            <a:outerShdw blurRad="50800" dist="38100" dir="60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 Box 2"/>
          <p:cNvSpPr txBox="1">
            <a:spLocks noChangeArrowheads="1"/>
          </p:cNvSpPr>
          <p:nvPr userDrawn="1"/>
        </p:nvSpPr>
        <p:spPr bwMode="auto">
          <a:xfrm>
            <a:off x="6228193" y="4823473"/>
            <a:ext cx="1622425" cy="249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>
              <a:lnSpc>
                <a:spcPts val="1400"/>
              </a:lnSpc>
            </a:pPr>
            <a:r>
              <a:rPr lang="zh-CN" altLang="en-US" sz="900" b="0" i="0" kern="1200" spc="0" baseline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④内</a:t>
            </a:r>
            <a:r>
              <a:rPr lang="zh-CN" altLang="en-US" sz="900" b="0" i="0" kern="120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部公开 请勿外传</a:t>
            </a:r>
            <a:endParaRPr lang="zh-CN" altLang="zh-CN" sz="900" b="0" i="0" kern="1200" spc="0" baseline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23530" y="3"/>
            <a:ext cx="7108327" cy="520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 smtClean="0"/>
              <a:t>单击此处编辑母版标题样式</a:t>
            </a:r>
            <a:endParaRPr kumimoji="1" lang="zh-CN" alt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532491" y="4800206"/>
            <a:ext cx="5128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i="0" kern="1200" spc="0" baseline="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P</a:t>
            </a:r>
            <a:fld id="{FED1A94F-D130-4010-A83B-0DB519D7607E}" type="slidenum">
              <a:rPr lang="en-US" altLang="zh-CN" sz="900" b="1" i="0" kern="1200" spc="0" baseline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pPr/>
              <a:t>‹#›</a:t>
            </a:fld>
            <a:endParaRPr lang="zh-CN" altLang="en-US" sz="900" b="1" i="0" kern="1200" spc="0" baseline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  <p:pic>
        <p:nvPicPr>
          <p:cNvPr id="18" name="图片 17" descr="0310金蝶品牌下属logo-00.png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84016" y="116050"/>
            <a:ext cx="1097755" cy="288000"/>
          </a:xfrm>
          <a:prstGeom prst="rect">
            <a:avLst/>
          </a:prstGeom>
        </p:spPr>
      </p:pic>
      <p:grpSp>
        <p:nvGrpSpPr>
          <p:cNvPr id="19" name="组合 18"/>
          <p:cNvGrpSpPr/>
          <p:nvPr userDrawn="1"/>
        </p:nvGrpSpPr>
        <p:grpSpPr>
          <a:xfrm>
            <a:off x="7452340" y="4587975"/>
            <a:ext cx="1229429" cy="600670"/>
            <a:chOff x="6559883" y="4147099"/>
            <a:chExt cx="2316937" cy="1132002"/>
          </a:xfrm>
        </p:grpSpPr>
        <p:pic>
          <p:nvPicPr>
            <p:cNvPr id="20" name="图片 19" descr="PPT C Lego.png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66006" y="4172857"/>
              <a:ext cx="1510814" cy="1106244"/>
            </a:xfrm>
            <a:prstGeom prst="rect">
              <a:avLst/>
            </a:prstGeom>
          </p:spPr>
        </p:pic>
        <p:pic>
          <p:nvPicPr>
            <p:cNvPr id="21" name="图片 20" descr="PPT C-orange.pn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9883" y="4147099"/>
              <a:ext cx="1106244" cy="11062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1994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3" r:id="rId1"/>
    <p:sldLayoutId id="2147484544" r:id="rId2"/>
    <p:sldLayoutId id="2147484545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lang="zh-CN" altLang="en-US" sz="2600" b="0" i="0" kern="1200" dirty="0">
          <a:solidFill>
            <a:schemeClr val="tx1"/>
          </a:solidFill>
          <a:latin typeface="微软雅黑"/>
          <a:ea typeface="微软雅黑"/>
          <a:cs typeface="+mj-cs"/>
        </a:defRPr>
      </a:lvl1pPr>
    </p:titleStyle>
    <p:bodyStyle>
      <a:lvl1pPr marL="342900" indent="-342900" algn="l" defTabSz="457200" rtl="0" eaLnBrk="1" fontAlgn="base" latinLnBrk="0" hangingPunct="1">
        <a:spcBef>
          <a:spcPct val="20000"/>
        </a:spcBef>
        <a:spcAft>
          <a:spcPct val="0"/>
        </a:spcAft>
        <a:buFontTx/>
        <a:buBlip>
          <a:blip r:embed="rId9"/>
        </a:buBlip>
        <a:defRPr kumimoji="1" lang="zh-CN" altLang="en-US" sz="2400" b="0" i="0" kern="1200" dirty="0" smtClean="0">
          <a:solidFill>
            <a:schemeClr val="tx1">
              <a:lumMod val="85000"/>
              <a:lumOff val="15000"/>
            </a:schemeClr>
          </a:solidFill>
          <a:latin typeface="微软雅黑"/>
          <a:ea typeface="微软雅黑"/>
          <a:cs typeface="+mn-cs"/>
        </a:defRPr>
      </a:lvl1pPr>
      <a:lvl2pPr marL="742950" indent="-285750" algn="l" defTabSz="457200" rtl="0" eaLnBrk="1" fontAlgn="base" latinLnBrk="0" hangingPunct="1">
        <a:spcBef>
          <a:spcPct val="20000"/>
        </a:spcBef>
        <a:spcAft>
          <a:spcPct val="0"/>
        </a:spcAft>
        <a:buFont typeface="Arial"/>
        <a:buChar char="–"/>
        <a:defRPr kumimoji="1" lang="zh-CN" altLang="en-US" sz="2000" b="0" i="0" kern="1200" dirty="0" smtClean="0">
          <a:solidFill>
            <a:schemeClr val="tx1">
              <a:lumMod val="85000"/>
              <a:lumOff val="15000"/>
            </a:schemeClr>
          </a:solidFill>
          <a:latin typeface="微软雅黑"/>
          <a:ea typeface="微软雅黑"/>
          <a:cs typeface="+mn-cs"/>
        </a:defRPr>
      </a:lvl2pPr>
      <a:lvl3pPr marL="1143000" indent="-228600" algn="l" defTabSz="457200" rtl="0" eaLnBrk="1" fontAlgn="base" latinLnBrk="0" hangingPunct="1">
        <a:spcBef>
          <a:spcPct val="20000"/>
        </a:spcBef>
        <a:spcAft>
          <a:spcPct val="0"/>
        </a:spcAft>
        <a:buFont typeface="Arial"/>
        <a:buChar char="•"/>
        <a:defRPr kumimoji="1" lang="zh-CN" altLang="en-US" sz="1800" b="0" i="0" kern="1200" dirty="0" smtClean="0">
          <a:solidFill>
            <a:schemeClr val="tx1">
              <a:lumMod val="85000"/>
              <a:lumOff val="15000"/>
            </a:schemeClr>
          </a:solidFill>
          <a:latin typeface="微软雅黑"/>
          <a:ea typeface="微软雅黑"/>
          <a:cs typeface="+mn-cs"/>
        </a:defRPr>
      </a:lvl3pPr>
      <a:lvl4pPr marL="1600200" indent="-228600" algn="l" defTabSz="457200" rtl="0" eaLnBrk="1" fontAlgn="base" latinLnBrk="0" hangingPunct="1">
        <a:spcBef>
          <a:spcPct val="20000"/>
        </a:spcBef>
        <a:spcAft>
          <a:spcPct val="0"/>
        </a:spcAft>
        <a:buFont typeface="Arial"/>
        <a:buChar char="–"/>
        <a:defRPr kumimoji="1" lang="zh-CN" altLang="en-US" sz="1800" b="0" i="0" kern="1200" dirty="0" smtClean="0">
          <a:solidFill>
            <a:schemeClr val="tx1">
              <a:lumMod val="85000"/>
              <a:lumOff val="15000"/>
            </a:schemeClr>
          </a:solidFill>
          <a:latin typeface="微软雅黑"/>
          <a:ea typeface="微软雅黑"/>
          <a:cs typeface="+mn-cs"/>
        </a:defRPr>
      </a:lvl4pPr>
      <a:lvl5pPr marL="2057400" indent="-228600" algn="l" defTabSz="457200" rtl="0" eaLnBrk="1" fontAlgn="base" latinLnBrk="0" hangingPunct="1">
        <a:spcBef>
          <a:spcPct val="20000"/>
        </a:spcBef>
        <a:spcAft>
          <a:spcPct val="0"/>
        </a:spcAft>
        <a:buFont typeface="Arial"/>
        <a:buChar char="»"/>
        <a:defRPr kumimoji="1" lang="zh-CN" altLang="en-US" sz="1800" b="0" i="0" kern="1200" dirty="0">
          <a:solidFill>
            <a:schemeClr val="tx1">
              <a:lumMod val="85000"/>
              <a:lumOff val="15000"/>
            </a:schemeClr>
          </a:solidFill>
          <a:latin typeface="微软雅黑"/>
          <a:ea typeface="微软雅黑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://club.kisdee.com/forum.php?mod=forumdisplay&amp;fid=10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8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5.png"/><Relationship Id="rId7" Type="http://schemas.openxmlformats.org/officeDocument/2006/relationships/image" Target="../media/image3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6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21"/>
          <p:cNvSpPr>
            <a:spLocks noChangeArrowheads="1"/>
          </p:cNvSpPr>
          <p:nvPr/>
        </p:nvSpPr>
        <p:spPr bwMode="auto">
          <a:xfrm>
            <a:off x="6156176" y="2729001"/>
            <a:ext cx="2232224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3399"/>
              </a:buClr>
              <a:buSzPct val="80000"/>
              <a:buFont typeface="Wingdings" pitchFamily="2" charset="2"/>
              <a:buNone/>
            </a:pPr>
            <a:endParaRPr lang="zh-CN" altLang="en-US" dirty="0">
              <a:latin typeface="黑体" pitchFamily="2" charset="-122"/>
              <a:ea typeface="微软雅黑" pitchFamily="34" charset="-122"/>
            </a:endParaRPr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2214546" y="1785932"/>
            <a:ext cx="4214842" cy="792176"/>
          </a:xfrm>
        </p:spPr>
        <p:txBody>
          <a:bodyPr>
            <a:noAutofit/>
          </a:bodyPr>
          <a:lstStyle/>
          <a:p>
            <a:pPr algn="ctr" eaLnBrk="0" hangingPunct="0"/>
            <a:r>
              <a:rPr lang="en-US" altLang="zh-CN" sz="2000" dirty="0" smtClean="0">
                <a:solidFill>
                  <a:srgbClr val="C00000"/>
                </a:solidFill>
                <a:latin typeface="微软雅黑" pitchFamily="34" charset="-122"/>
              </a:rPr>
              <a:t>KIS</a:t>
            </a:r>
            <a:r>
              <a:rPr sz="2000" dirty="0" smtClean="0">
                <a:solidFill>
                  <a:srgbClr val="C00000"/>
                </a:solidFill>
                <a:latin typeface="微软雅黑" pitchFamily="34" charset="-122"/>
              </a:rPr>
              <a:t>专业版零售特性包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itchFamily="34" charset="-122"/>
              </a:rPr>
              <a:t>介绍</a:t>
            </a:r>
            <a:endParaRPr lang="zh-CN" altLang="en-US" sz="2000" dirty="0">
              <a:solidFill>
                <a:srgbClr val="C00000"/>
              </a:solidFill>
              <a:latin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1214428"/>
            <a:ext cx="526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b="1" dirty="0" smtClean="0">
                <a:solidFill>
                  <a:srgbClr val="00549A"/>
                </a:solidFill>
                <a:latin typeface="微软雅黑" pitchFamily="34" charset="-122"/>
                <a:ea typeface="微软雅黑" pitchFamily="34" charset="-122"/>
                <a:cs typeface="微软雅黑"/>
              </a:rPr>
              <a:t>为专业版插上零售的翅膀</a:t>
            </a:r>
            <a:endParaRPr kumimoji="1" lang="zh-CN" altLang="en-US" sz="3600" b="1" dirty="0">
              <a:solidFill>
                <a:srgbClr val="00549A"/>
              </a:solidFill>
              <a:latin typeface="微软雅黑" pitchFamily="34" charset="-122"/>
              <a:ea typeface="微软雅黑" pitchFamily="34" charset="-122"/>
              <a:cs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741977"/>
            <a:ext cx="4176464" cy="3852651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渠道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</a:t>
            </a:r>
            <a:r>
              <a:rPr lang="en-US" altLang="zh-CN" dirty="0" smtClean="0"/>
              <a:t>KISDEE</a:t>
            </a:r>
            <a:r>
              <a:rPr lang="zh-CN" altLang="en-US" dirty="0" smtClean="0"/>
              <a:t>社交化协作平台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#</a:t>
            </a:r>
            <a:r>
              <a:rPr lang="zh-CN" altLang="en-US" dirty="0" smtClean="0"/>
              <a:t>零售应用包</a:t>
            </a:r>
            <a:r>
              <a:rPr lang="en-US" altLang="zh-CN" dirty="0" smtClean="0"/>
              <a:t>For</a:t>
            </a:r>
            <a:r>
              <a:rPr lang="zh-CN" altLang="en-US" dirty="0" smtClean="0"/>
              <a:t>专业版</a:t>
            </a:r>
            <a:r>
              <a:rPr lang="en-US" altLang="zh-CN" dirty="0" smtClean="0"/>
              <a:t>#</a:t>
            </a:r>
            <a:endParaRPr lang="en-US" altLang="zh-CN" dirty="0"/>
          </a:p>
          <a:p>
            <a:endParaRPr lang="en-US" altLang="zh-CN" dirty="0" smtClean="0"/>
          </a:p>
          <a:p>
            <a:r>
              <a:rPr lang="zh-CN" altLang="en-US" dirty="0" smtClean="0"/>
              <a:t>渠道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：产品论坛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专业版</a:t>
            </a:r>
            <a:endParaRPr lang="en-US" altLang="zh-CN" dirty="0" smtClean="0"/>
          </a:p>
          <a:p>
            <a:pPr lvl="1"/>
            <a:r>
              <a:rPr lang="zh-CN" altLang="en-US" dirty="0" smtClean="0">
                <a:hlinkClick r:id="rId2"/>
              </a:rPr>
              <a:t>点击进入</a:t>
            </a:r>
            <a:endParaRPr lang="en-US" altLang="zh-CN" dirty="0"/>
          </a:p>
          <a:p>
            <a:endParaRPr lang="en-US" altLang="zh-CN" dirty="0" smtClean="0"/>
          </a:p>
          <a:p>
            <a:pPr marL="457200" lvl="1" indent="0">
              <a:buNone/>
            </a:pPr>
            <a:endParaRPr lang="en-US" altLang="zh-CN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沟通反馈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4385" y="741977"/>
            <a:ext cx="4892824" cy="11715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7644" y="2235635"/>
            <a:ext cx="761905" cy="4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 smtClean="0"/>
              <a:t>目标定位</a:t>
            </a:r>
            <a:endParaRPr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28596" y="714362"/>
            <a:ext cx="6500858" cy="3135077"/>
          </a:xfrm>
        </p:spPr>
        <p:txBody>
          <a:bodyPr>
            <a:noAutofit/>
          </a:bodyPr>
          <a:lstStyle/>
          <a:p>
            <a:pPr marL="342900" lvl="1" indent="-342900">
              <a:lnSpc>
                <a:spcPct val="130000"/>
              </a:lnSpc>
              <a:buClr>
                <a:schemeClr val="accent1"/>
              </a:buClr>
              <a:buSzPct val="100000"/>
              <a:buBlip>
                <a:blip r:embed="rId2"/>
              </a:buBlip>
            </a:pPr>
            <a:r>
              <a:rPr lang="zh-CN" altLang="en-US" sz="2400" b="1" dirty="0" smtClean="0"/>
              <a:t>市场定位</a:t>
            </a:r>
            <a:endParaRPr lang="en-US" altLang="zh-CN" sz="2400" b="1" dirty="0"/>
          </a:p>
          <a:p>
            <a:pPr lvl="1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tx1"/>
                </a:solidFill>
              </a:rPr>
              <a:t>市场</a:t>
            </a:r>
            <a:r>
              <a:rPr sz="2000" dirty="0" smtClean="0">
                <a:solidFill>
                  <a:schemeClr val="tx1"/>
                </a:solidFill>
              </a:rPr>
              <a:t>：小型批发零售并存企业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1">
              <a:lnSpc>
                <a:spcPct val="130000"/>
              </a:lnSpc>
              <a:buNone/>
            </a:pPr>
            <a:r>
              <a:rPr sz="2000" dirty="0" smtClean="0">
                <a:solidFill>
                  <a:schemeClr val="tx1"/>
                </a:solidFill>
              </a:rPr>
              <a:t>              小型产供销一体化企业  </a:t>
            </a:r>
            <a:endParaRPr lang="en-US" altLang="zh-CN" sz="2000" dirty="0" smtClean="0">
              <a:solidFill>
                <a:schemeClr val="tx1"/>
              </a:solidFill>
            </a:endParaRPr>
          </a:p>
          <a:p>
            <a:pPr lvl="1">
              <a:lnSpc>
                <a:spcPct val="130000"/>
              </a:lnSpc>
              <a:buClr>
                <a:srgbClr val="0070C0"/>
              </a:buClr>
              <a:defRPr/>
            </a:pPr>
            <a:r>
              <a:rPr lang="zh-CN" altLang="en-US" sz="2000" dirty="0" smtClean="0">
                <a:solidFill>
                  <a:schemeClr val="tx1"/>
                </a:solidFill>
              </a:rPr>
              <a:t>购买力：</a:t>
            </a:r>
            <a:r>
              <a:rPr lang="en-US" altLang="zh-CN" sz="2000" dirty="0" smtClean="0">
                <a:solidFill>
                  <a:schemeClr val="tx1"/>
                </a:solidFill>
              </a:rPr>
              <a:t>3K</a:t>
            </a:r>
            <a:r>
              <a:rPr lang="zh-CN" altLang="en-US" sz="2000" dirty="0" smtClean="0">
                <a:solidFill>
                  <a:schemeClr val="tx1"/>
                </a:solidFill>
              </a:rPr>
              <a:t>左右</a:t>
            </a:r>
          </a:p>
        </p:txBody>
      </p:sp>
      <p:pic>
        <p:nvPicPr>
          <p:cNvPr id="5" name="Picture 17" descr="http://upload.17u.com/uploadfile/2010/06/11/1/20100611113918950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214428"/>
            <a:ext cx="1998663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15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714480" y="842571"/>
            <a:ext cx="6986587" cy="644897"/>
          </a:xfrm>
          <a:prstGeom prst="rect">
            <a:avLst/>
          </a:prstGeom>
          <a:solidFill>
            <a:schemeClr val="bg1">
              <a:lumMod val="75000"/>
            </a:schemeClr>
          </a:solidFill>
          <a:ln w="1524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E1B40C"/>
              </a:buClr>
              <a:buSzPct val="80000"/>
              <a:buFont typeface="Wingdings" pitchFamily="2" charset="2"/>
              <a:buChar char="n"/>
              <a:defRPr/>
            </a:pPr>
            <a:endParaRPr lang="zh-CN" altLang="en-US" b="1">
              <a:effectLst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1714480" y="3515006"/>
            <a:ext cx="6986587" cy="583790"/>
          </a:xfrm>
          <a:prstGeom prst="rect">
            <a:avLst/>
          </a:prstGeom>
          <a:solidFill>
            <a:schemeClr val="bg1">
              <a:lumMod val="50000"/>
            </a:schemeClr>
          </a:solidFill>
          <a:ln w="1524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E1B40C"/>
              </a:buClr>
              <a:buSzPct val="80000"/>
              <a:buFont typeface="Wingdings" pitchFamily="2" charset="2"/>
              <a:buChar char="n"/>
              <a:defRPr/>
            </a:pPr>
            <a:endParaRPr lang="zh-CN" altLang="en-US" b="1">
              <a:effectLst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" name="Rectangle 37"/>
          <p:cNvSpPr>
            <a:spLocks noChangeArrowheads="1"/>
          </p:cNvSpPr>
          <p:nvPr/>
        </p:nvSpPr>
        <p:spPr bwMode="auto">
          <a:xfrm>
            <a:off x="417492" y="839397"/>
            <a:ext cx="1225550" cy="647250"/>
          </a:xfrm>
          <a:prstGeom prst="rect">
            <a:avLst/>
          </a:prstGeom>
          <a:noFill/>
          <a:ln w="19050" algn="ctr">
            <a:solidFill>
              <a:schemeClr val="accent2"/>
            </a:solidFill>
            <a:prstDash val="sysDot"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itchFamily="2" charset="2"/>
              <a:buNone/>
              <a:defRPr/>
            </a:pPr>
            <a:r>
              <a:rPr lang="en-US" altLang="zh-CN" sz="16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  <a:cs typeface="Arial" pitchFamily="34" charset="0"/>
              </a:rPr>
              <a:t>KIS</a:t>
            </a: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  <a:cs typeface="Arial" pitchFamily="34" charset="0"/>
              </a:rPr>
              <a:t>专业版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effectLst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Rectangle 38"/>
          <p:cNvSpPr>
            <a:spLocks noChangeArrowheads="1"/>
          </p:cNvSpPr>
          <p:nvPr/>
        </p:nvSpPr>
        <p:spPr bwMode="auto">
          <a:xfrm>
            <a:off x="428596" y="1854348"/>
            <a:ext cx="1225550" cy="2286016"/>
          </a:xfrm>
          <a:prstGeom prst="rect">
            <a:avLst/>
          </a:prstGeom>
          <a:noFill/>
          <a:ln w="19050" algn="ctr">
            <a:solidFill>
              <a:schemeClr val="accent2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itchFamily="2" charset="2"/>
              <a:buNone/>
              <a:defRPr/>
            </a:pPr>
            <a:r>
              <a:rPr lang="zh-CN" altLang="en-US" sz="1600" b="1" dirty="0" smtClean="0">
                <a:solidFill>
                  <a:schemeClr val="accent2"/>
                </a:solidFill>
                <a:effectLst/>
                <a:latin typeface="微软雅黑" pitchFamily="34" charset="-122"/>
                <a:ea typeface="微软雅黑" pitchFamily="34" charset="-122"/>
                <a:cs typeface="Arial" pitchFamily="34" charset="0"/>
              </a:rPr>
              <a:t>零售特性包</a:t>
            </a:r>
            <a:endParaRPr lang="en-US" altLang="zh-CN" sz="1600" b="1" dirty="0">
              <a:solidFill>
                <a:schemeClr val="accent2"/>
              </a:solidFill>
              <a:effectLst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0" name="AutoShape 59"/>
          <p:cNvSpPr>
            <a:spLocks noChangeArrowheads="1"/>
          </p:cNvSpPr>
          <p:nvPr/>
        </p:nvSpPr>
        <p:spPr bwMode="auto">
          <a:xfrm>
            <a:off x="1857356" y="3640298"/>
            <a:ext cx="1071570" cy="360000"/>
          </a:xfrm>
          <a:prstGeom prst="flowChartAlternateProcess">
            <a:avLst/>
          </a:prstGeom>
          <a:solidFill>
            <a:srgbClr val="3399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itchFamily="2" charset="2"/>
              <a:buNone/>
              <a:defRPr/>
            </a:pPr>
            <a:r>
              <a:rPr kumimoji="1" lang="zh-CN" altLang="en-US" sz="1400" b="1" dirty="0" smtClean="0">
                <a:effectLst/>
                <a:latin typeface="微软雅黑" pitchFamily="34" charset="-122"/>
                <a:ea typeface="微软雅黑" pitchFamily="34" charset="-122"/>
                <a:cs typeface="Arial" pitchFamily="34" charset="0"/>
              </a:rPr>
              <a:t>商品零售特性</a:t>
            </a:r>
            <a:endParaRPr kumimoji="1" lang="en-US" altLang="zh-CN" sz="1400" b="1" dirty="0">
              <a:effectLst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1" name="AutoShape 77"/>
          <p:cNvSpPr>
            <a:spLocks noChangeArrowheads="1"/>
          </p:cNvSpPr>
          <p:nvPr/>
        </p:nvSpPr>
        <p:spPr bwMode="auto">
          <a:xfrm>
            <a:off x="7215206" y="997092"/>
            <a:ext cx="1258888" cy="3600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None/>
              <a:defRPr/>
            </a:pPr>
            <a:r>
              <a:rPr kumimoji="1"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财务管理</a:t>
            </a:r>
            <a:endParaRPr kumimoji="1" lang="en-US" altLang="zh-CN" sz="1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3" name="AutoShape 79"/>
          <p:cNvSpPr>
            <a:spLocks noChangeArrowheads="1"/>
          </p:cNvSpPr>
          <p:nvPr/>
        </p:nvSpPr>
        <p:spPr bwMode="auto">
          <a:xfrm>
            <a:off x="1785918" y="983412"/>
            <a:ext cx="1258888" cy="3600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itchFamily="2" charset="2"/>
              <a:buNone/>
              <a:defRPr/>
            </a:pPr>
            <a:r>
              <a:rPr kumimoji="1" lang="zh-CN" altLang="en-US" sz="1600" dirty="0" smtClean="0">
                <a:solidFill>
                  <a:schemeClr val="bg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  <a:cs typeface="Arial" pitchFamily="34" charset="0"/>
              </a:rPr>
              <a:t>基础资料</a:t>
            </a:r>
            <a:endParaRPr kumimoji="1" lang="en-US" altLang="zh-CN" sz="1600" dirty="0">
              <a:solidFill>
                <a:schemeClr val="bg1">
                  <a:lumMod val="50000"/>
                </a:schemeClr>
              </a:solidFill>
              <a:effectLst/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4" name="AutoShape 80"/>
          <p:cNvSpPr>
            <a:spLocks noChangeArrowheads="1"/>
          </p:cNvSpPr>
          <p:nvPr/>
        </p:nvSpPr>
        <p:spPr bwMode="auto">
          <a:xfrm>
            <a:off x="3143240" y="983412"/>
            <a:ext cx="1258888" cy="3600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defRPr/>
            </a:pPr>
            <a:r>
              <a:rPr kumimoji="1"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采购管理</a:t>
            </a:r>
            <a:endParaRPr kumimoji="1" lang="en-US" altLang="zh-CN" sz="1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5" name="AutoShape 82"/>
          <p:cNvSpPr>
            <a:spLocks noChangeArrowheads="1"/>
          </p:cNvSpPr>
          <p:nvPr/>
        </p:nvSpPr>
        <p:spPr bwMode="auto">
          <a:xfrm>
            <a:off x="4500562" y="983412"/>
            <a:ext cx="1258888" cy="3600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itchFamily="2" charset="2"/>
              <a:buNone/>
              <a:defRPr/>
            </a:pPr>
            <a:r>
              <a:rPr kumimoji="1"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销售管理</a:t>
            </a:r>
            <a:endParaRPr kumimoji="1" lang="en-US" altLang="zh-CN" sz="1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0" name="AutoShape 99"/>
          <p:cNvSpPr>
            <a:spLocks noChangeArrowheads="1"/>
          </p:cNvSpPr>
          <p:nvPr/>
        </p:nvSpPr>
        <p:spPr bwMode="auto">
          <a:xfrm>
            <a:off x="5857884" y="983412"/>
            <a:ext cx="1258888" cy="36000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 w="12700" algn="ctr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defRPr/>
            </a:pPr>
            <a:r>
              <a:rPr kumimoji="1"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库存管理</a:t>
            </a:r>
            <a:endParaRPr kumimoji="1" lang="en-US" altLang="zh-CN" sz="1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357158" y="1711472"/>
            <a:ext cx="8358246" cy="1588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AutoShape 59"/>
          <p:cNvSpPr>
            <a:spLocks noChangeArrowheads="1"/>
          </p:cNvSpPr>
          <p:nvPr/>
        </p:nvSpPr>
        <p:spPr bwMode="auto">
          <a:xfrm>
            <a:off x="3214678" y="3640298"/>
            <a:ext cx="1071570" cy="360000"/>
          </a:xfrm>
          <a:prstGeom prst="flowChartAlternateProcess">
            <a:avLst/>
          </a:prstGeom>
          <a:solidFill>
            <a:srgbClr val="3399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defRPr/>
            </a:pPr>
            <a:r>
              <a:rPr kumimoji="1" lang="zh-CN" altLang="en-US" sz="1400" b="1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收银员</a:t>
            </a:r>
            <a:endParaRPr kumimoji="1" lang="en-US" altLang="zh-CN" sz="1400" b="1" dirty="0" smtClean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4" name="AutoShape 59"/>
          <p:cNvSpPr>
            <a:spLocks noChangeArrowheads="1"/>
          </p:cNvSpPr>
          <p:nvPr/>
        </p:nvSpPr>
        <p:spPr bwMode="auto">
          <a:xfrm>
            <a:off x="4490668" y="3640298"/>
            <a:ext cx="1071570" cy="360000"/>
          </a:xfrm>
          <a:prstGeom prst="flowChartAlternateProcess">
            <a:avLst/>
          </a:prstGeom>
          <a:solidFill>
            <a:srgbClr val="3399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itchFamily="2" charset="2"/>
              <a:buNone/>
              <a:defRPr/>
            </a:pPr>
            <a:r>
              <a:rPr kumimoji="1" lang="en-US" altLang="zh-CN" sz="1400" b="1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POS</a:t>
            </a:r>
            <a:r>
              <a:rPr kumimoji="1" lang="zh-CN" altLang="en-US" sz="1400" b="1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机</a:t>
            </a:r>
            <a:endParaRPr kumimoji="1" lang="en-US" altLang="zh-CN" sz="1400" b="1" dirty="0" smtClean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6" name="AutoShape 59"/>
          <p:cNvSpPr>
            <a:spLocks noChangeArrowheads="1"/>
          </p:cNvSpPr>
          <p:nvPr/>
        </p:nvSpPr>
        <p:spPr bwMode="auto">
          <a:xfrm>
            <a:off x="7429520" y="3640298"/>
            <a:ext cx="1071570" cy="360000"/>
          </a:xfrm>
          <a:prstGeom prst="flowChartAlternateProcess">
            <a:avLst/>
          </a:prstGeom>
          <a:solidFill>
            <a:srgbClr val="3399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itchFamily="2" charset="2"/>
              <a:buNone/>
              <a:defRPr/>
            </a:pPr>
            <a:r>
              <a:rPr kumimoji="1" lang="zh-CN" altLang="en-US" sz="1400" b="1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零售参数</a:t>
            </a:r>
            <a:endParaRPr kumimoji="1" lang="en-US" altLang="zh-CN" sz="1400" b="1" dirty="0" smtClean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cxnSp>
        <p:nvCxnSpPr>
          <p:cNvPr id="79" name="形状 78"/>
          <p:cNvCxnSpPr>
            <a:stCxn id="10" idx="0"/>
          </p:cNvCxnSpPr>
          <p:nvPr/>
        </p:nvCxnSpPr>
        <p:spPr>
          <a:xfrm rot="5400000" flipH="1" flipV="1">
            <a:off x="4232670" y="1372141"/>
            <a:ext cx="428628" cy="4107687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AutoShape 59"/>
          <p:cNvSpPr>
            <a:spLocks noChangeArrowheads="1"/>
          </p:cNvSpPr>
          <p:nvPr/>
        </p:nvSpPr>
        <p:spPr bwMode="auto">
          <a:xfrm>
            <a:off x="5857884" y="3640298"/>
            <a:ext cx="1285884" cy="360000"/>
          </a:xfrm>
          <a:prstGeom prst="flowChartAlternateProcess">
            <a:avLst/>
          </a:prstGeom>
          <a:solidFill>
            <a:srgbClr val="3399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defRPr/>
            </a:pPr>
            <a:r>
              <a:rPr kumimoji="1" lang="zh-CN" altLang="en-US" sz="1400" b="1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前台付款方式</a:t>
            </a:r>
            <a:endParaRPr kumimoji="1" lang="en-US" altLang="zh-CN" sz="1400" b="1" dirty="0" smtClean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cxnSp>
        <p:nvCxnSpPr>
          <p:cNvPr id="83" name="形状 82"/>
          <p:cNvCxnSpPr/>
          <p:nvPr/>
        </p:nvCxnSpPr>
        <p:spPr>
          <a:xfrm rot="5400000" flipH="1" flipV="1">
            <a:off x="3428993" y="3425984"/>
            <a:ext cx="428629" cy="2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形状 86"/>
          <p:cNvCxnSpPr>
            <a:stCxn id="82" idx="0"/>
          </p:cNvCxnSpPr>
          <p:nvPr/>
        </p:nvCxnSpPr>
        <p:spPr>
          <a:xfrm rot="16200000" flipV="1">
            <a:off x="5357818" y="2497290"/>
            <a:ext cx="428628" cy="1857388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形状 91"/>
          <p:cNvCxnSpPr>
            <a:stCxn id="56" idx="0"/>
          </p:cNvCxnSpPr>
          <p:nvPr/>
        </p:nvCxnSpPr>
        <p:spPr>
          <a:xfrm rot="16200000" flipV="1">
            <a:off x="7018752" y="2693744"/>
            <a:ext cx="428628" cy="1464479"/>
          </a:xfrm>
          <a:prstGeom prst="bentConnector2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直接箭头连接符 95"/>
          <p:cNvCxnSpPr>
            <a:stCxn id="54" idx="0"/>
            <a:endCxn id="100" idx="2"/>
          </p:cNvCxnSpPr>
          <p:nvPr/>
        </p:nvCxnSpPr>
        <p:spPr>
          <a:xfrm rot="16200000" flipV="1">
            <a:off x="4663100" y="3276944"/>
            <a:ext cx="714380" cy="12327"/>
          </a:xfrm>
          <a:prstGeom prst="straightConnector1">
            <a:avLst/>
          </a:prstGeom>
          <a:ln w="12700">
            <a:solidFill>
              <a:schemeClr val="tx1"/>
            </a:solidFill>
            <a:headEnd w="lg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AutoShape 80"/>
          <p:cNvSpPr>
            <a:spLocks noChangeArrowheads="1"/>
          </p:cNvSpPr>
          <p:nvPr/>
        </p:nvSpPr>
        <p:spPr bwMode="auto">
          <a:xfrm>
            <a:off x="4384682" y="2565918"/>
            <a:ext cx="1258888" cy="360000"/>
          </a:xfrm>
          <a:prstGeom prst="flowChartAlternateProcess">
            <a:avLst/>
          </a:prstGeom>
          <a:solidFill>
            <a:srgbClr val="3399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defRPr/>
            </a:pPr>
            <a:r>
              <a:rPr kumimoji="1" lang="en-US" altLang="zh-CN" sz="1400" b="1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POS</a:t>
            </a:r>
            <a:r>
              <a:rPr kumimoji="1" lang="zh-CN" altLang="en-US" sz="1400" b="1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收银</a:t>
            </a:r>
            <a:endParaRPr kumimoji="1" lang="en-US" altLang="zh-CN" sz="1400" b="1" dirty="0" smtClean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cxnSp>
        <p:nvCxnSpPr>
          <p:cNvPr id="109" name="直接箭头连接符 108"/>
          <p:cNvCxnSpPr>
            <a:stCxn id="10" idx="0"/>
            <a:endCxn id="23" idx="2"/>
          </p:cNvCxnSpPr>
          <p:nvPr/>
        </p:nvCxnSpPr>
        <p:spPr>
          <a:xfrm rot="5400000" flipH="1" flipV="1">
            <a:off x="1255808" y="2480745"/>
            <a:ext cx="2296886" cy="2222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AutoShape 80"/>
          <p:cNvSpPr>
            <a:spLocks noChangeArrowheads="1"/>
          </p:cNvSpPr>
          <p:nvPr/>
        </p:nvSpPr>
        <p:spPr bwMode="auto">
          <a:xfrm>
            <a:off x="2857488" y="2140100"/>
            <a:ext cx="1258888" cy="360000"/>
          </a:xfrm>
          <a:prstGeom prst="flowChartAlternateProcess">
            <a:avLst/>
          </a:prstGeom>
          <a:solidFill>
            <a:srgbClr val="3399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defRPr/>
            </a:pPr>
            <a:r>
              <a:rPr kumimoji="1" lang="zh-CN" altLang="en-US" sz="1400" b="1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会员管理</a:t>
            </a:r>
            <a:endParaRPr kumimoji="1" lang="en-US" altLang="zh-CN" sz="1400" b="1" dirty="0" smtClean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8" name="AutoShape 80"/>
          <p:cNvSpPr>
            <a:spLocks noChangeArrowheads="1"/>
          </p:cNvSpPr>
          <p:nvPr/>
        </p:nvSpPr>
        <p:spPr bwMode="auto">
          <a:xfrm>
            <a:off x="5857884" y="2068662"/>
            <a:ext cx="1258888" cy="360000"/>
          </a:xfrm>
          <a:prstGeom prst="flowChartAlternateProcess">
            <a:avLst/>
          </a:prstGeom>
          <a:solidFill>
            <a:srgbClr val="3399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defRPr/>
            </a:pPr>
            <a:r>
              <a:rPr kumimoji="1" lang="zh-CN" altLang="en-US" sz="1400" b="1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电子秤</a:t>
            </a:r>
            <a:endParaRPr kumimoji="1" lang="en-US" altLang="zh-CN" sz="1400" b="1" dirty="0" smtClean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cxnSp>
        <p:nvCxnSpPr>
          <p:cNvPr id="119" name="肘形连接符 118"/>
          <p:cNvCxnSpPr>
            <a:stCxn id="117" idx="2"/>
            <a:endCxn id="100" idx="1"/>
          </p:cNvCxnSpPr>
          <p:nvPr/>
        </p:nvCxnSpPr>
        <p:spPr>
          <a:xfrm rot="16200000" flipH="1">
            <a:off x="3812898" y="2174134"/>
            <a:ext cx="245818" cy="89775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肘形连接符 118"/>
          <p:cNvCxnSpPr>
            <a:stCxn id="118" idx="2"/>
            <a:endCxn id="100" idx="3"/>
          </p:cNvCxnSpPr>
          <p:nvPr/>
        </p:nvCxnSpPr>
        <p:spPr>
          <a:xfrm rot="5400000">
            <a:off x="5906821" y="2165411"/>
            <a:ext cx="317256" cy="843758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标题 2"/>
          <p:cNvSpPr>
            <a:spLocks noGrp="1"/>
          </p:cNvSpPr>
          <p:nvPr>
            <p:ph type="title"/>
          </p:nvPr>
        </p:nvSpPr>
        <p:spPr>
          <a:xfrm>
            <a:off x="323546" y="5"/>
            <a:ext cx="7128197" cy="520095"/>
          </a:xfrm>
        </p:spPr>
        <p:txBody>
          <a:bodyPr/>
          <a:lstStyle/>
          <a:p>
            <a:r>
              <a:rPr altLang="en-US" dirty="0" smtClean="0"/>
              <a:t>功能概览</a:t>
            </a:r>
            <a:endParaRPr lang="zh-CN" altLang="en-US" dirty="0"/>
          </a:p>
        </p:txBody>
      </p:sp>
      <p:cxnSp>
        <p:nvCxnSpPr>
          <p:cNvPr id="38" name="直接箭头连接符 37"/>
          <p:cNvCxnSpPr/>
          <p:nvPr/>
        </p:nvCxnSpPr>
        <p:spPr>
          <a:xfrm rot="5400000" flipH="1" flipV="1">
            <a:off x="4385669" y="1964527"/>
            <a:ext cx="1214446" cy="1"/>
          </a:xfrm>
          <a:prstGeom prst="straightConnector1">
            <a:avLst/>
          </a:prstGeom>
          <a:ln w="12700">
            <a:solidFill>
              <a:schemeClr val="tx1"/>
            </a:solidFill>
            <a:headEnd w="lg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4357686" y="1928808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生成销售单据</a:t>
            </a:r>
            <a:endParaRPr lang="zh-CN" altLang="en-US" sz="1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205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 smtClean="0"/>
              <a:t>产品主界面</a:t>
            </a:r>
            <a:endParaRPr dirty="0"/>
          </a:p>
        </p:txBody>
      </p:sp>
      <p:pic>
        <p:nvPicPr>
          <p:cNvPr id="8" name="图片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540845"/>
            <a:ext cx="4357718" cy="3658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475656" y="4357700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专业版零售管理模块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72264" y="430731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POS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前台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34" y="540845"/>
            <a:ext cx="4932486" cy="3759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894" y="585833"/>
            <a:ext cx="6914644" cy="4835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dirty="0" smtClean="0"/>
              <a:t>部署配置</a:t>
            </a:r>
            <a:endParaRPr lang="zh-CN" altLang="en-US" dirty="0"/>
          </a:p>
        </p:txBody>
      </p:sp>
      <p:pic>
        <p:nvPicPr>
          <p:cNvPr id="8" name="Picture 40" descr="阴影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1" y="1492237"/>
            <a:ext cx="1800771" cy="138979"/>
          </a:xfrm>
          <a:prstGeom prst="rect">
            <a:avLst/>
          </a:prstGeom>
          <a:noFill/>
        </p:spPr>
      </p:pic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142844" y="714362"/>
            <a:ext cx="1872208" cy="817562"/>
          </a:xfrm>
          <a:prstGeom prst="roundRect">
            <a:avLst>
              <a:gd name="adj" fmla="val 991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6350" algn="ctr">
            <a:noFill/>
            <a:round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buSzTx/>
              <a:buFont typeface="Wingdings" pitchFamily="2" charset="2"/>
              <a:buNone/>
            </a:pPr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ea typeface="宋体" pitchFamily="2" charset="-122"/>
              </a:rPr>
              <a:t>新建收银员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0" name="虚尾箭头 9"/>
          <p:cNvSpPr/>
          <p:nvPr/>
        </p:nvSpPr>
        <p:spPr>
          <a:xfrm rot="5400000">
            <a:off x="862924" y="1651890"/>
            <a:ext cx="504056" cy="504056"/>
          </a:xfrm>
          <a:prstGeom prst="striped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Picture 39" descr="阴影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1" y="3076413"/>
            <a:ext cx="1701496" cy="111125"/>
          </a:xfrm>
          <a:prstGeom prst="rect">
            <a:avLst/>
          </a:prstGeom>
          <a:noFill/>
        </p:spPr>
      </p:pic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142844" y="2298538"/>
            <a:ext cx="1872208" cy="817562"/>
          </a:xfrm>
          <a:prstGeom prst="roundRect">
            <a:avLst>
              <a:gd name="adj" fmla="val 9917"/>
            </a:avLst>
          </a:prstGeom>
          <a:gradFill rotWithShape="1">
            <a:gsLst>
              <a:gs pos="0">
                <a:srgbClr val="808080"/>
              </a:gs>
              <a:gs pos="100000">
                <a:srgbClr val="333333"/>
              </a:gs>
            </a:gsLst>
            <a:lin ang="5400000" scaled="1"/>
          </a:gradFill>
          <a:ln w="6350" algn="ctr">
            <a:noFill/>
            <a:round/>
            <a:headEnd/>
            <a:tailEnd/>
          </a:ln>
          <a:effectLst>
            <a:prstShdw prst="shdw18" dist="17961" dir="13500000">
              <a:srgbClr val="80808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ea typeface="宋体" pitchFamily="2" charset="-122"/>
              </a:rPr>
              <a:t>配置前台参数</a:t>
            </a:r>
          </a:p>
        </p:txBody>
      </p:sp>
      <p:pic>
        <p:nvPicPr>
          <p:cNvPr id="13" name="Picture 42" descr="阴影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0513" y="4879788"/>
            <a:ext cx="1701496" cy="111125"/>
          </a:xfrm>
          <a:prstGeom prst="rect">
            <a:avLst/>
          </a:prstGeom>
          <a:noFill/>
        </p:spPr>
      </p:pic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139076" y="4098738"/>
            <a:ext cx="1872208" cy="814388"/>
          </a:xfrm>
          <a:prstGeom prst="roundRect">
            <a:avLst>
              <a:gd name="adj" fmla="val 9917"/>
            </a:avLst>
          </a:prstGeom>
          <a:gradFill rotWithShape="1">
            <a:gsLst>
              <a:gs pos="0">
                <a:srgbClr val="DDDDDD"/>
              </a:gs>
              <a:gs pos="100000">
                <a:srgbClr val="5F5F5F"/>
              </a:gs>
            </a:gsLst>
            <a:lin ang="5400000" scaled="1"/>
          </a:gradFill>
          <a:ln w="6350" algn="ctr">
            <a:noFill/>
            <a:round/>
            <a:headEnd/>
            <a:tailEnd/>
          </a:ln>
          <a:effectLst>
            <a:prstShdw prst="shdw18" dist="17961" dir="13500000">
              <a:srgbClr val="DDDDDD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>
              <a:buSzTx/>
              <a:buFont typeface="Wingdings" pitchFamily="2" charset="2"/>
              <a:buNone/>
            </a:pPr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ea typeface="宋体" pitchFamily="2" charset="-122"/>
              </a:rPr>
              <a:t>登录</a:t>
            </a:r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ea typeface="宋体" pitchFamily="2" charset="-122"/>
              </a:rPr>
              <a:t>POS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ea typeface="宋体" pitchFamily="2" charset="-122"/>
              </a:rPr>
              <a:t>前台</a:t>
            </a:r>
          </a:p>
        </p:txBody>
      </p:sp>
      <p:sp>
        <p:nvSpPr>
          <p:cNvPr id="15" name="虚尾箭头 14"/>
          <p:cNvSpPr/>
          <p:nvPr/>
        </p:nvSpPr>
        <p:spPr>
          <a:xfrm rot="5400000">
            <a:off x="862924" y="3378658"/>
            <a:ext cx="504056" cy="504056"/>
          </a:xfrm>
          <a:prstGeom prst="striped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43834" y="1285866"/>
            <a:ext cx="500066" cy="14287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36149" y="760704"/>
            <a:ext cx="4357718" cy="3898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66064" y="976699"/>
            <a:ext cx="3520305" cy="307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89048" y="809740"/>
            <a:ext cx="4487298" cy="38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25390" y="1182748"/>
            <a:ext cx="37052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38609" y="1182747"/>
            <a:ext cx="37052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026713" y="1232124"/>
            <a:ext cx="37147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784973" y="1232125"/>
            <a:ext cx="371475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64776" y="1077141"/>
            <a:ext cx="3700463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矩形 28"/>
          <p:cNvSpPr/>
          <p:nvPr/>
        </p:nvSpPr>
        <p:spPr>
          <a:xfrm>
            <a:off x="4000496" y="2896666"/>
            <a:ext cx="2500330" cy="21431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125390" y="1325598"/>
            <a:ext cx="371477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499992" y="1540519"/>
            <a:ext cx="31432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312463" y="1834628"/>
            <a:ext cx="31432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图片 32"/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320481" y="827252"/>
            <a:ext cx="664373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168894" y="760704"/>
            <a:ext cx="664373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4" grpId="0" animBg="1"/>
      <p:bldP spid="15" grpId="0" animBg="1"/>
      <p:bldP spid="17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dirty="0" smtClean="0"/>
              <a:t>收银流程</a:t>
            </a:r>
            <a:endParaRPr lang="zh-CN" altLang="en-US" dirty="0"/>
          </a:p>
        </p:txBody>
      </p:sp>
      <p:sp>
        <p:nvSpPr>
          <p:cNvPr id="4" name="Rectangl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857356" y="2017042"/>
            <a:ext cx="1858962" cy="360362"/>
          </a:xfrm>
          <a:prstGeom prst="rect">
            <a:avLst/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  <a:effectLst>
            <a:outerShdw dist="45791" dir="202140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1400" b="1" dirty="0" smtClean="0">
                <a:solidFill>
                  <a:schemeClr val="bg1"/>
                </a:solidFill>
                <a:effectLst/>
                <a:latin typeface="+mn-ea"/>
                <a:ea typeface="+mn-ea"/>
              </a:rPr>
              <a:t>进入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  <a:ea typeface="+mn-ea"/>
              </a:rPr>
              <a:t>前台收银</a:t>
            </a:r>
            <a:endParaRPr lang="zh-CN" altLang="en-US" sz="1400" b="1" dirty="0">
              <a:solidFill>
                <a:schemeClr val="bg1"/>
              </a:solidFill>
              <a:effectLst/>
              <a:latin typeface="+mn-ea"/>
              <a:ea typeface="+mn-ea"/>
            </a:endParaRPr>
          </a:p>
        </p:txBody>
      </p:sp>
      <p:cxnSp>
        <p:nvCxnSpPr>
          <p:cNvPr id="6" name="AutoShape 6"/>
          <p:cNvCxnSpPr>
            <a:cxnSpLocks noChangeShapeType="1"/>
            <a:stCxn id="61" idx="2"/>
            <a:endCxn id="4" idx="0"/>
          </p:cNvCxnSpPr>
          <p:nvPr/>
        </p:nvCxnSpPr>
        <p:spPr bwMode="auto">
          <a:xfrm rot="5400000">
            <a:off x="2461730" y="1685583"/>
            <a:ext cx="656566" cy="6352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</p:cxnSp>
      <p:sp>
        <p:nvSpPr>
          <p:cNvPr id="7" name="Rectangl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849438" y="3879188"/>
            <a:ext cx="1858962" cy="360362"/>
          </a:xfrm>
          <a:prstGeom prst="rect">
            <a:avLst/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  <a:effectLst>
            <a:outerShdw dist="45791" dir="202140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1400" b="1" dirty="0">
                <a:solidFill>
                  <a:schemeClr val="bg1"/>
                </a:solidFill>
                <a:effectLst/>
                <a:latin typeface="+mn-ea"/>
                <a:ea typeface="+mn-ea"/>
              </a:rPr>
              <a:t>修改</a:t>
            </a:r>
            <a:r>
              <a:rPr lang="zh-CN" altLang="en-US" sz="1400" b="1" dirty="0" smtClean="0">
                <a:solidFill>
                  <a:schemeClr val="bg1"/>
                </a:solidFill>
                <a:effectLst/>
                <a:latin typeface="+mn-ea"/>
                <a:ea typeface="+mn-ea"/>
              </a:rPr>
              <a:t>数量、改价等</a:t>
            </a:r>
            <a:endParaRPr lang="zh-CN" altLang="en-US" sz="1400" b="1" dirty="0">
              <a:solidFill>
                <a:schemeClr val="bg1"/>
              </a:solidFill>
              <a:effectLst/>
              <a:latin typeface="+mn-ea"/>
              <a:ea typeface="+mn-ea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849438" y="3158463"/>
            <a:ext cx="1858962" cy="360362"/>
          </a:xfrm>
          <a:prstGeom prst="rect">
            <a:avLst/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  <a:effectLst>
            <a:outerShdw dist="45791" dir="202140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1400" b="1" dirty="0" smtClean="0">
                <a:solidFill>
                  <a:schemeClr val="bg1"/>
                </a:solidFill>
                <a:effectLst/>
                <a:latin typeface="+mn-ea"/>
                <a:ea typeface="+mn-ea"/>
              </a:rPr>
              <a:t>商品录入（</a:t>
            </a:r>
            <a:r>
              <a:rPr lang="zh-CN" altLang="en-US" sz="1400" b="1" dirty="0">
                <a:solidFill>
                  <a:schemeClr val="bg1"/>
                </a:solidFill>
                <a:effectLst/>
                <a:latin typeface="+mn-ea"/>
                <a:ea typeface="+mn-ea"/>
              </a:rPr>
              <a:t>扫描）</a:t>
            </a:r>
          </a:p>
        </p:txBody>
      </p:sp>
      <p:cxnSp>
        <p:nvCxnSpPr>
          <p:cNvPr id="9" name="AutoShape 11"/>
          <p:cNvCxnSpPr>
            <a:cxnSpLocks noChangeShapeType="1"/>
            <a:stCxn id="8" idx="2"/>
            <a:endCxn id="7" idx="0"/>
          </p:cNvCxnSpPr>
          <p:nvPr/>
        </p:nvCxnSpPr>
        <p:spPr bwMode="auto">
          <a:xfrm rot="5400000">
            <a:off x="2599531" y="3699007"/>
            <a:ext cx="360363" cy="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</p:cxnSp>
      <p:cxnSp>
        <p:nvCxnSpPr>
          <p:cNvPr id="10" name="AutoShape 13"/>
          <p:cNvCxnSpPr>
            <a:cxnSpLocks noChangeShapeType="1"/>
            <a:stCxn id="4" idx="2"/>
            <a:endCxn id="8" idx="0"/>
          </p:cNvCxnSpPr>
          <p:nvPr/>
        </p:nvCxnSpPr>
        <p:spPr bwMode="auto">
          <a:xfrm rot="5400000">
            <a:off x="2392349" y="2763974"/>
            <a:ext cx="781059" cy="7918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</p:spPr>
      </p:cxnSp>
      <p:sp>
        <p:nvSpPr>
          <p:cNvPr id="11" name="Rectangl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43504" y="1214428"/>
            <a:ext cx="1858963" cy="360363"/>
          </a:xfrm>
          <a:prstGeom prst="rect">
            <a:avLst/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  <a:effectLst>
            <a:outerShdw dist="45791" dir="202140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1400" b="1" dirty="0" smtClean="0">
                <a:solidFill>
                  <a:schemeClr val="bg1"/>
                </a:solidFill>
                <a:effectLst/>
                <a:latin typeface="+mn-ea"/>
                <a:ea typeface="+mn-ea"/>
              </a:rPr>
              <a:t>结算</a:t>
            </a:r>
            <a:endParaRPr lang="zh-CN" altLang="en-US" sz="1400" b="1" dirty="0">
              <a:solidFill>
                <a:schemeClr val="bg1"/>
              </a:solidFill>
              <a:effectLst/>
              <a:latin typeface="+mn-ea"/>
              <a:ea typeface="+mn-ea"/>
            </a:endParaRPr>
          </a:p>
        </p:txBody>
      </p:sp>
      <p:cxnSp>
        <p:nvCxnSpPr>
          <p:cNvPr id="12" name="AutoShape 15"/>
          <p:cNvCxnSpPr>
            <a:cxnSpLocks noChangeShapeType="1"/>
            <a:stCxn id="7" idx="2"/>
            <a:endCxn id="11" idx="0"/>
          </p:cNvCxnSpPr>
          <p:nvPr/>
        </p:nvCxnSpPr>
        <p:spPr bwMode="auto">
          <a:xfrm rot="5400000" flipH="1" flipV="1">
            <a:off x="2913391" y="1079955"/>
            <a:ext cx="3025122" cy="3294067"/>
          </a:xfrm>
          <a:prstGeom prst="bentConnector5">
            <a:avLst>
              <a:gd name="adj1" fmla="val -7557"/>
              <a:gd name="adj2" fmla="val 50000"/>
              <a:gd name="adj3" fmla="val 107557"/>
            </a:avLst>
          </a:prstGeom>
          <a:noFill/>
          <a:ln w="38100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sp>
        <p:nvSpPr>
          <p:cNvPr id="13" name="AutoShape 16"/>
          <p:cNvSpPr>
            <a:spLocks noChangeArrowheads="1"/>
          </p:cNvSpPr>
          <p:nvPr/>
        </p:nvSpPr>
        <p:spPr bwMode="auto">
          <a:xfrm>
            <a:off x="5072066" y="2000246"/>
            <a:ext cx="1943100" cy="649288"/>
          </a:xfrm>
          <a:prstGeom prst="flowChartDecision">
            <a:avLst/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  <a:effectLst>
            <a:outerShdw dist="45791" dir="202140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1400" b="1" dirty="0">
                <a:solidFill>
                  <a:schemeClr val="bg1"/>
                </a:solidFill>
                <a:effectLst/>
                <a:latin typeface="+mn-ea"/>
                <a:ea typeface="+mn-ea"/>
              </a:rPr>
              <a:t>是否结束收银操作</a:t>
            </a:r>
          </a:p>
        </p:txBody>
      </p:sp>
      <p:sp>
        <p:nvSpPr>
          <p:cNvPr id="15" name="Rectangl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43504" y="3071816"/>
            <a:ext cx="1858963" cy="360363"/>
          </a:xfrm>
          <a:prstGeom prst="rect">
            <a:avLst/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  <a:effectLst>
            <a:outerShdw dist="45791" dir="202140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+mn-ea"/>
                <a:ea typeface="+mn-ea"/>
              </a:rPr>
              <a:t>收银对账</a:t>
            </a:r>
            <a:r>
              <a:rPr lang="zh-CN" altLang="en-US" sz="1400" b="1" dirty="0" smtClean="0">
                <a:solidFill>
                  <a:schemeClr val="bg1"/>
                </a:solidFill>
                <a:effectLst/>
                <a:latin typeface="+mn-ea"/>
                <a:ea typeface="+mn-ea"/>
              </a:rPr>
              <a:t> </a:t>
            </a:r>
            <a:endParaRPr lang="zh-CN" altLang="en-US" sz="1400" b="1" dirty="0">
              <a:solidFill>
                <a:schemeClr val="bg1"/>
              </a:solidFill>
              <a:effectLst/>
              <a:latin typeface="+mn-ea"/>
              <a:ea typeface="+mn-ea"/>
            </a:endParaRPr>
          </a:p>
        </p:txBody>
      </p:sp>
      <p:cxnSp>
        <p:nvCxnSpPr>
          <p:cNvPr id="16" name="AutoShape 19"/>
          <p:cNvCxnSpPr>
            <a:cxnSpLocks noChangeShapeType="1"/>
            <a:stCxn id="11" idx="2"/>
            <a:endCxn id="13" idx="0"/>
          </p:cNvCxnSpPr>
          <p:nvPr/>
        </p:nvCxnSpPr>
        <p:spPr bwMode="auto">
          <a:xfrm rot="5400000">
            <a:off x="5845574" y="1772833"/>
            <a:ext cx="425455" cy="2937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cxnSp>
        <p:nvCxnSpPr>
          <p:cNvPr id="17" name="AutoShape 20"/>
          <p:cNvCxnSpPr>
            <a:cxnSpLocks noChangeShapeType="1"/>
            <a:stCxn id="13" idx="2"/>
            <a:endCxn id="15" idx="0"/>
          </p:cNvCxnSpPr>
          <p:nvPr/>
        </p:nvCxnSpPr>
        <p:spPr bwMode="auto">
          <a:xfrm rot="16200000" flipH="1">
            <a:off x="5847160" y="2845990"/>
            <a:ext cx="422282" cy="29370"/>
          </a:xfrm>
          <a:prstGeom prst="straightConnector1">
            <a:avLst/>
          </a:prstGeom>
          <a:noFill/>
          <a:ln w="38100">
            <a:solidFill>
              <a:srgbClr val="06669F"/>
            </a:solidFill>
            <a:round/>
            <a:headEnd/>
            <a:tailEnd type="triangle" w="med" len="med"/>
          </a:ln>
        </p:spPr>
      </p:cxnSp>
      <p:cxnSp>
        <p:nvCxnSpPr>
          <p:cNvPr id="19" name="AutoShape 22"/>
          <p:cNvCxnSpPr>
            <a:cxnSpLocks noChangeShapeType="1"/>
            <a:stCxn id="15" idx="2"/>
            <a:endCxn id="20" idx="0"/>
          </p:cNvCxnSpPr>
          <p:nvPr/>
        </p:nvCxnSpPr>
        <p:spPr bwMode="auto">
          <a:xfrm rot="16200000" flipH="1">
            <a:off x="5756277" y="3748887"/>
            <a:ext cx="639769" cy="6351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sp>
        <p:nvSpPr>
          <p:cNvPr id="20" name="AutoShape 23"/>
          <p:cNvSpPr>
            <a:spLocks noChangeArrowheads="1"/>
          </p:cNvSpPr>
          <p:nvPr/>
        </p:nvSpPr>
        <p:spPr bwMode="auto">
          <a:xfrm>
            <a:off x="5286380" y="4071948"/>
            <a:ext cx="1585913" cy="431800"/>
          </a:xfrm>
          <a:prstGeom prst="flowChartTerminator">
            <a:avLst/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  <a:effectLst>
            <a:outerShdw dist="45791" dir="202140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1400" b="1" dirty="0">
                <a:solidFill>
                  <a:schemeClr val="bg1"/>
                </a:solidFill>
                <a:effectLst/>
                <a:latin typeface="+mn-ea"/>
                <a:ea typeface="+mn-ea"/>
              </a:rPr>
              <a:t>退出系统</a:t>
            </a:r>
          </a:p>
        </p:txBody>
      </p:sp>
      <p:cxnSp>
        <p:nvCxnSpPr>
          <p:cNvPr id="21" name="AutoShape 24"/>
          <p:cNvCxnSpPr>
            <a:cxnSpLocks noChangeShapeType="1"/>
            <a:stCxn id="13" idx="3"/>
            <a:endCxn id="8" idx="1"/>
          </p:cNvCxnSpPr>
          <p:nvPr/>
        </p:nvCxnSpPr>
        <p:spPr bwMode="auto">
          <a:xfrm flipH="1">
            <a:off x="1849438" y="2324890"/>
            <a:ext cx="5165728" cy="1013754"/>
          </a:xfrm>
          <a:prstGeom prst="bentConnector5">
            <a:avLst>
              <a:gd name="adj1" fmla="val -4425"/>
              <a:gd name="adj2" fmla="val -164659"/>
              <a:gd name="adj3" fmla="val 104425"/>
            </a:avLst>
          </a:prstGeom>
          <a:noFill/>
          <a:ln w="38100">
            <a:solidFill>
              <a:schemeClr val="accent1"/>
            </a:solidFill>
            <a:miter lim="800000"/>
            <a:headEnd/>
            <a:tailEnd type="triangle" w="med" len="med"/>
          </a:ln>
        </p:spPr>
      </p:cxnSp>
      <p:sp>
        <p:nvSpPr>
          <p:cNvPr id="25" name="Text Box 28"/>
          <p:cNvSpPr txBox="1">
            <a:spLocks noChangeArrowheads="1"/>
          </p:cNvSpPr>
          <p:nvPr/>
        </p:nvSpPr>
        <p:spPr bwMode="auto">
          <a:xfrm>
            <a:off x="5500694" y="2571750"/>
            <a:ext cx="358775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50000"/>
              </a:spcBef>
              <a:buClr>
                <a:srgbClr val="FF9933"/>
              </a:buClr>
              <a:buSzTx/>
              <a:buFont typeface="Wingdings" pitchFamily="2" charset="2"/>
              <a:buNone/>
              <a:defRPr/>
            </a:pPr>
            <a:r>
              <a:rPr lang="zh-CN" altLang="en-US" sz="1400" b="1" dirty="0" smtClean="0">
                <a:effectLst/>
                <a:latin typeface="+mn-ea"/>
                <a:ea typeface="+mn-ea"/>
              </a:rPr>
              <a:t>是</a:t>
            </a:r>
            <a:endParaRPr lang="zh-CN" altLang="en-US" sz="1400" b="1" dirty="0">
              <a:effectLst/>
              <a:latin typeface="+mn-ea"/>
              <a:ea typeface="+mn-ea"/>
            </a:endParaRPr>
          </a:p>
        </p:txBody>
      </p:sp>
      <p:sp>
        <p:nvSpPr>
          <p:cNvPr id="26" name="Text Box 29"/>
          <p:cNvSpPr txBox="1">
            <a:spLocks noChangeArrowheads="1"/>
          </p:cNvSpPr>
          <p:nvPr/>
        </p:nvSpPr>
        <p:spPr bwMode="auto">
          <a:xfrm>
            <a:off x="7286644" y="2071684"/>
            <a:ext cx="358775" cy="304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50000"/>
              </a:spcBef>
              <a:buClr>
                <a:srgbClr val="FF9933"/>
              </a:buClr>
              <a:buSzTx/>
              <a:buFont typeface="Wingdings" pitchFamily="2" charset="2"/>
              <a:buNone/>
              <a:defRPr/>
            </a:pPr>
            <a:r>
              <a:rPr lang="zh-CN" altLang="en-US" sz="1400" b="1" dirty="0">
                <a:effectLst/>
                <a:latin typeface="+mn-ea"/>
                <a:ea typeface="+mn-ea"/>
              </a:rPr>
              <a:t>否</a:t>
            </a:r>
          </a:p>
        </p:txBody>
      </p:sp>
      <p:sp>
        <p:nvSpPr>
          <p:cNvPr id="61" name="AutoShape 23"/>
          <p:cNvSpPr>
            <a:spLocks noChangeArrowheads="1"/>
          </p:cNvSpPr>
          <p:nvPr/>
        </p:nvSpPr>
        <p:spPr bwMode="auto">
          <a:xfrm>
            <a:off x="2000232" y="928676"/>
            <a:ext cx="1585913" cy="431800"/>
          </a:xfrm>
          <a:prstGeom prst="flowChartTerminator">
            <a:avLst/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  <a:effectLst>
            <a:outerShdw dist="45791" dir="202140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1400" b="1" dirty="0" smtClean="0">
                <a:solidFill>
                  <a:schemeClr val="bg1"/>
                </a:solidFill>
                <a:effectLst/>
                <a:latin typeface="+mn-ea"/>
                <a:ea typeface="+mn-ea"/>
              </a:rPr>
              <a:t>登录系统</a:t>
            </a:r>
            <a:endParaRPr lang="zh-CN" altLang="en-US" sz="1400" b="1" dirty="0">
              <a:solidFill>
                <a:schemeClr val="bg1"/>
              </a:solidFill>
              <a:effectLst/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1" y="555526"/>
            <a:ext cx="6725687" cy="4751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dirty="0" smtClean="0"/>
              <a:t>单据转换</a:t>
            </a:r>
            <a:endParaRPr lang="zh-CN" altLang="en-US" dirty="0"/>
          </a:p>
        </p:txBody>
      </p:sp>
      <p:pic>
        <p:nvPicPr>
          <p:cNvPr id="4" name="Picture 40" descr="阴影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1492237"/>
            <a:ext cx="1954184" cy="150819"/>
          </a:xfrm>
          <a:prstGeom prst="rect">
            <a:avLst/>
          </a:prstGeom>
          <a:noFill/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42844" y="714362"/>
            <a:ext cx="2071702" cy="817562"/>
          </a:xfrm>
          <a:prstGeom prst="roundRect">
            <a:avLst>
              <a:gd name="adj" fmla="val 991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6350" algn="ctr">
            <a:noFill/>
            <a:round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algn="ctr">
              <a:buSzTx/>
              <a:buFont typeface="Wingdings" pitchFamily="2" charset="2"/>
              <a:buNone/>
            </a:pPr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ea typeface="宋体" pitchFamily="2" charset="-122"/>
              </a:rPr>
              <a:t>设置前台付款方式</a:t>
            </a:r>
            <a:endParaRPr lang="en-US" altLang="zh-CN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宋体" pitchFamily="2" charset="-122"/>
              <a:ea typeface="宋体" pitchFamily="2" charset="-122"/>
            </a:endParaRPr>
          </a:p>
          <a:p>
            <a:pPr algn="ctr">
              <a:buSzTx/>
              <a:buFont typeface="Wingdings" pitchFamily="2" charset="2"/>
              <a:buNone/>
            </a:pPr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ea typeface="宋体" pitchFamily="2" charset="-122"/>
              </a:rPr>
              <a:t>对应的结算方式</a:t>
            </a:r>
            <a:endParaRPr lang="zh-CN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虚尾箭头 5"/>
          <p:cNvSpPr/>
          <p:nvPr/>
        </p:nvSpPr>
        <p:spPr>
          <a:xfrm rot="5400000">
            <a:off x="1000100" y="1643056"/>
            <a:ext cx="504056" cy="504056"/>
          </a:xfrm>
          <a:prstGeom prst="striped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Picture 39" descr="阴影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0" y="3076413"/>
            <a:ext cx="1857389" cy="121306"/>
          </a:xfrm>
          <a:prstGeom prst="rect">
            <a:avLst/>
          </a:prstGeom>
          <a:noFill/>
        </p:spPr>
      </p:pic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142844" y="2298538"/>
            <a:ext cx="2143140" cy="817562"/>
          </a:xfrm>
          <a:prstGeom prst="roundRect">
            <a:avLst>
              <a:gd name="adj" fmla="val 9917"/>
            </a:avLst>
          </a:prstGeom>
          <a:gradFill rotWithShape="1">
            <a:gsLst>
              <a:gs pos="0">
                <a:srgbClr val="808080"/>
              </a:gs>
              <a:gs pos="100000">
                <a:srgbClr val="333333"/>
              </a:gs>
            </a:gsLst>
            <a:lin ang="5400000" scaled="1"/>
          </a:gradFill>
          <a:ln w="6350" algn="ctr">
            <a:noFill/>
            <a:round/>
            <a:headEnd/>
            <a:tailEnd/>
          </a:ln>
          <a:effectLst>
            <a:prstShdw prst="shdw18" dist="17961" dir="13500000">
              <a:srgbClr val="808080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ea typeface="宋体" pitchFamily="2" charset="-122"/>
              </a:rPr>
              <a:t>生成销售单据</a:t>
            </a:r>
          </a:p>
        </p:txBody>
      </p:sp>
      <p:sp>
        <p:nvSpPr>
          <p:cNvPr id="13" name="矩形 12"/>
          <p:cNvSpPr/>
          <p:nvPr/>
        </p:nvSpPr>
        <p:spPr>
          <a:xfrm>
            <a:off x="7643834" y="1461016"/>
            <a:ext cx="571504" cy="14287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896" y="1611430"/>
            <a:ext cx="4929222" cy="3595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62951" y="1643056"/>
            <a:ext cx="27146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62951" y="1688223"/>
            <a:ext cx="27146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55652" y="1895084"/>
            <a:ext cx="492922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465" y="1109638"/>
            <a:ext cx="6914644" cy="4835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/>
          <p:cNvSpPr/>
          <p:nvPr/>
        </p:nvSpPr>
        <p:spPr>
          <a:xfrm>
            <a:off x="6193558" y="2307514"/>
            <a:ext cx="428628" cy="4286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91880" y="1728542"/>
            <a:ext cx="372427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3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产品报价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7534"/>
            <a:ext cx="806489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741977"/>
            <a:ext cx="4536504" cy="3852651"/>
          </a:xfrm>
        </p:spPr>
        <p:txBody>
          <a:bodyPr>
            <a:normAutofit fontScale="85000" lnSpcReduction="10000"/>
          </a:bodyPr>
          <a:lstStyle/>
          <a:p>
            <a:r>
              <a:rPr altLang="en-US" sz="2400" b="1" dirty="0" smtClean="0"/>
              <a:t>产品功能</a:t>
            </a:r>
            <a:endParaRPr lang="en-US" altLang="en-US" sz="2400" b="1" dirty="0" smtClean="0"/>
          </a:p>
          <a:p>
            <a:pPr>
              <a:buNone/>
            </a:pPr>
            <a:r>
              <a:rPr altLang="en-US" dirty="0" smtClean="0"/>
              <a:t>     提供门店</a:t>
            </a:r>
            <a:r>
              <a:rPr lang="en-US" altLang="zh-CN" dirty="0" smtClean="0"/>
              <a:t>POS</a:t>
            </a:r>
            <a:r>
              <a:rPr dirty="0" smtClean="0"/>
              <a:t>与</a:t>
            </a:r>
            <a:r>
              <a:rPr altLang="en-US" dirty="0" smtClean="0"/>
              <a:t>总店后台的直接连接，用于前后台数据交互</a:t>
            </a:r>
            <a:endParaRPr lang="en-US" altLang="en-US" dirty="0" smtClean="0"/>
          </a:p>
          <a:p>
            <a:r>
              <a:rPr altLang="en-US" sz="2400" b="1" dirty="0" smtClean="0"/>
              <a:t>产品优势</a:t>
            </a:r>
            <a:endParaRPr lang="en-US" altLang="en-US" sz="2400" b="1" dirty="0" smtClean="0"/>
          </a:p>
          <a:p>
            <a:pPr>
              <a:buNone/>
            </a:pPr>
            <a:r>
              <a:rPr altLang="en-US" dirty="0" smtClean="0"/>
              <a:t>     部署比</a:t>
            </a:r>
            <a:r>
              <a:rPr lang="en-US" altLang="zh-CN" dirty="0" smtClean="0"/>
              <a:t>VPN</a:t>
            </a:r>
            <a:r>
              <a:rPr dirty="0" smtClean="0"/>
              <a:t>更加简单，方便</a:t>
            </a:r>
            <a:endParaRPr lang="en-US" altLang="en-US" dirty="0" smtClean="0"/>
          </a:p>
          <a:p>
            <a:r>
              <a:rPr altLang="en-US" sz="2400" b="1" dirty="0" smtClean="0"/>
              <a:t>购买渠道</a:t>
            </a:r>
            <a:endParaRPr lang="en-US" altLang="en-US" sz="2400" b="1" dirty="0" smtClean="0"/>
          </a:p>
          <a:p>
            <a:pPr>
              <a:buNone/>
            </a:pPr>
            <a:r>
              <a:rPr lang="en-US" altLang="en-US" dirty="0" smtClean="0"/>
              <a:t>     </a:t>
            </a:r>
            <a:r>
              <a:rPr altLang="en-US" dirty="0" smtClean="0"/>
              <a:t>按需通过金蝶</a:t>
            </a:r>
            <a:r>
              <a:rPr lang="en-US" altLang="zh-CN" dirty="0" smtClean="0"/>
              <a:t>KIS</a:t>
            </a:r>
            <a:r>
              <a:rPr dirty="0" smtClean="0"/>
              <a:t>网络直连工具主界面，购买授权功能进行购买</a:t>
            </a:r>
            <a:r>
              <a:rPr lang="zh-CN" altLang="en-US" dirty="0" smtClean="0"/>
              <a:t>，</a:t>
            </a:r>
            <a:endParaRPr lang="en-US" dirty="0" smtClean="0"/>
          </a:p>
          <a:p>
            <a:pPr>
              <a:buNone/>
            </a:pPr>
            <a:r>
              <a:rPr lang="en-US" altLang="en-US" dirty="0"/>
              <a:t>	</a:t>
            </a:r>
            <a:r>
              <a:rPr lang="zh-CN" altLang="en-US" dirty="0" smtClean="0"/>
              <a:t>也可通过</a:t>
            </a:r>
            <a:r>
              <a:rPr lang="en-US" altLang="zh-CN" dirty="0" smtClean="0"/>
              <a:t>MOP</a:t>
            </a:r>
            <a:r>
              <a:rPr lang="zh-CN" altLang="en-US" dirty="0" smtClean="0"/>
              <a:t>系统订货</a:t>
            </a:r>
            <a:endParaRPr lang="en-US" altLang="en-US" dirty="0" smtClean="0"/>
          </a:p>
          <a:p>
            <a:r>
              <a:rPr altLang="en-US" sz="2400" b="1" dirty="0" smtClean="0"/>
              <a:t>产品试用</a:t>
            </a:r>
            <a:endParaRPr lang="en-US" altLang="en-US" sz="2400" b="1" dirty="0" smtClean="0"/>
          </a:p>
          <a:p>
            <a:pPr>
              <a:buNone/>
            </a:pPr>
            <a:r>
              <a:rPr lang="en-US" altLang="zh-CN" dirty="0" smtClean="0"/>
              <a:t>     </a:t>
            </a:r>
            <a:r>
              <a:rPr dirty="0" smtClean="0"/>
              <a:t>可申请试用，</a:t>
            </a:r>
            <a:endParaRPr lang="en-US" dirty="0" smtClean="0"/>
          </a:p>
          <a:p>
            <a:pPr>
              <a:buNone/>
            </a:pPr>
            <a:r>
              <a:rPr dirty="0" smtClean="0"/>
              <a:t>申请试用地址</a:t>
            </a:r>
            <a:r>
              <a:rPr lang="en-US" dirty="0" smtClean="0"/>
              <a:t>:</a:t>
            </a:r>
            <a:r>
              <a:rPr lang="en-US" altLang="zh-CN" dirty="0" smtClean="0">
                <a:solidFill>
                  <a:srgbClr val="FF0000"/>
                </a:solidFill>
              </a:rPr>
              <a:t>http://kd.cmcloud.cn/Kingdee/freeTry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en-US" dirty="0" smtClean="0"/>
              <a:t>直连工具介绍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627534"/>
            <a:ext cx="4176464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3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kingdee">
      <a:dk1>
        <a:srgbClr val="000000"/>
      </a:dk1>
      <a:lt1>
        <a:srgbClr val="FFFFFF"/>
      </a:lt1>
      <a:dk2>
        <a:srgbClr val="000000"/>
      </a:dk2>
      <a:lt2>
        <a:srgbClr val="404040"/>
      </a:lt2>
      <a:accent1>
        <a:srgbClr val="0060C0"/>
      </a:accent1>
      <a:accent2>
        <a:srgbClr val="003B76"/>
      </a:accent2>
      <a:accent3>
        <a:srgbClr val="FFFFFF"/>
      </a:accent3>
      <a:accent4>
        <a:srgbClr val="000000"/>
      </a:accent4>
      <a:accent5>
        <a:srgbClr val="AAB6DC"/>
      </a:accent5>
      <a:accent6>
        <a:srgbClr val="00356A"/>
      </a:accent6>
      <a:hlink>
        <a:srgbClr val="FF9900"/>
      </a:hlink>
      <a:folHlink>
        <a:srgbClr val="CC00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53425</TotalTime>
  <Words>182</Words>
  <Application>Microsoft Office PowerPoint</Application>
  <PresentationFormat>全屏显示(16:9)</PresentationFormat>
  <Paragraphs>68</Paragraphs>
  <Slides>11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KIS专业版零售特性包介绍</vt:lpstr>
      <vt:lpstr>目标定位</vt:lpstr>
      <vt:lpstr>功能概览</vt:lpstr>
      <vt:lpstr>产品主界面</vt:lpstr>
      <vt:lpstr>部署配置</vt:lpstr>
      <vt:lpstr>收银流程</vt:lpstr>
      <vt:lpstr>单据转换</vt:lpstr>
      <vt:lpstr>产品报价</vt:lpstr>
      <vt:lpstr>直连工具介绍</vt:lpstr>
      <vt:lpstr>沟通反馈</vt:lpstr>
      <vt:lpstr>PowerPoint 演示文稿</vt:lpstr>
    </vt:vector>
  </TitlesOfParts>
  <Company>市场部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金蝶国际软件集团介绍</dc:title>
  <dc:creator>Kingdee</dc:creator>
  <cp:lastModifiedBy>rickey_liu</cp:lastModifiedBy>
  <cp:revision>3091</cp:revision>
  <dcterms:created xsi:type="dcterms:W3CDTF">2005-02-25T05:47:44Z</dcterms:created>
  <dcterms:modified xsi:type="dcterms:W3CDTF">2014-09-30T01:54:11Z</dcterms:modified>
</cp:coreProperties>
</file>